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1" r:id="rId1"/>
  </p:sldMasterIdLst>
  <p:notesMasterIdLst>
    <p:notesMasterId r:id="rId34"/>
  </p:notesMasterIdLst>
  <p:sldIdLst>
    <p:sldId id="256" r:id="rId2"/>
    <p:sldId id="312" r:id="rId3"/>
    <p:sldId id="310" r:id="rId4"/>
    <p:sldId id="314" r:id="rId5"/>
    <p:sldId id="324" r:id="rId6"/>
    <p:sldId id="339" r:id="rId7"/>
    <p:sldId id="316" r:id="rId8"/>
    <p:sldId id="322" r:id="rId9"/>
    <p:sldId id="338" r:id="rId10"/>
    <p:sldId id="257" r:id="rId11"/>
    <p:sldId id="292" r:id="rId12"/>
    <p:sldId id="293" r:id="rId13"/>
    <p:sldId id="294" r:id="rId14"/>
    <p:sldId id="328" r:id="rId15"/>
    <p:sldId id="347" r:id="rId16"/>
    <p:sldId id="342" r:id="rId17"/>
    <p:sldId id="344" r:id="rId18"/>
    <p:sldId id="346" r:id="rId19"/>
    <p:sldId id="340" r:id="rId20"/>
    <p:sldId id="335" r:id="rId21"/>
    <p:sldId id="259" r:id="rId22"/>
    <p:sldId id="297" r:id="rId23"/>
    <p:sldId id="298" r:id="rId24"/>
    <p:sldId id="363" r:id="rId25"/>
    <p:sldId id="362" r:id="rId26"/>
    <p:sldId id="364" r:id="rId27"/>
    <p:sldId id="355" r:id="rId28"/>
    <p:sldId id="356" r:id="rId29"/>
    <p:sldId id="357" r:id="rId30"/>
    <p:sldId id="299" r:id="rId31"/>
    <p:sldId id="300" r:id="rId32"/>
    <p:sldId id="301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p" initials="h" lastIdx="4" clrIdx="0">
    <p:extLst>
      <p:ext uri="{19B8F6BF-5375-455C-9EA6-DF929625EA0E}">
        <p15:presenceInfo xmlns:p15="http://schemas.microsoft.com/office/powerpoint/2012/main" userId="h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36" autoAdjust="0"/>
    <p:restoredTop sz="92906" autoAdjust="0"/>
  </p:normalViewPr>
  <p:slideViewPr>
    <p:cSldViewPr snapToGrid="0">
      <p:cViewPr varScale="1">
        <p:scale>
          <a:sx n="80" d="100"/>
          <a:sy n="80" d="100"/>
        </p:scale>
        <p:origin x="87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A2A5B1-8D2F-494D-9659-57AF44220CA4}" type="datetimeFigureOut">
              <a:rPr lang="en-ID" smtClean="0"/>
              <a:t>27/03/2024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FCF5C6-BEB2-4C57-9515-DF15A6C77FA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25293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FCF5C6-BEB2-4C57-9515-DF15A6C77FA9}" type="slidenum">
              <a:rPr lang="en-ID" smtClean="0"/>
              <a:t>4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608190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FCF5C6-BEB2-4C57-9515-DF15A6C77FA9}" type="slidenum">
              <a:rPr lang="en-ID" smtClean="0"/>
              <a:t>11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623211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FCF5C6-BEB2-4C57-9515-DF15A6C77FA9}" type="slidenum">
              <a:rPr lang="en-ID" smtClean="0"/>
              <a:t>17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698781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FCF5C6-BEB2-4C57-9515-DF15A6C77FA9}" type="slidenum">
              <a:rPr lang="en-ID" smtClean="0"/>
              <a:t>18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44946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D6E28FD9-393C-4250-B7BF-06470009072A}" type="datetimeFigureOut">
              <a:rPr lang="en-ID" smtClean="0"/>
              <a:t>27/03/2024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AA4B4-FB7F-45CD-8394-2ABA11169072}" type="slidenum">
              <a:rPr lang="en-ID" smtClean="0"/>
              <a:t>‹#›</a:t>
            </a:fld>
            <a:endParaRPr lang="en-ID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8295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28FD9-393C-4250-B7BF-06470009072A}" type="datetimeFigureOut">
              <a:rPr lang="en-ID" smtClean="0"/>
              <a:t>27/03/2024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AA4B4-FB7F-45CD-8394-2ABA1116907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57971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28FD9-393C-4250-B7BF-06470009072A}" type="datetimeFigureOut">
              <a:rPr lang="en-ID" smtClean="0"/>
              <a:t>27/03/2024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AA4B4-FB7F-45CD-8394-2ABA11169072}" type="slidenum">
              <a:rPr lang="en-ID" smtClean="0"/>
              <a:t>‹#›</a:t>
            </a:fld>
            <a:endParaRPr lang="en-ID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0839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28FD9-393C-4250-B7BF-06470009072A}" type="datetimeFigureOut">
              <a:rPr lang="en-ID" smtClean="0"/>
              <a:t>27/03/2024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AA4B4-FB7F-45CD-8394-2ABA1116907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907629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28FD9-393C-4250-B7BF-06470009072A}" type="datetimeFigureOut">
              <a:rPr lang="en-ID" smtClean="0"/>
              <a:t>27/03/2024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AA4B4-FB7F-45CD-8394-2ABA11169072}" type="slidenum">
              <a:rPr lang="en-ID" smtClean="0"/>
              <a:t>‹#›</a:t>
            </a:fld>
            <a:endParaRPr lang="en-ID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5125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28FD9-393C-4250-B7BF-06470009072A}" type="datetimeFigureOut">
              <a:rPr lang="en-ID" smtClean="0"/>
              <a:t>27/03/2024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AA4B4-FB7F-45CD-8394-2ABA1116907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95640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28FD9-393C-4250-B7BF-06470009072A}" type="datetimeFigureOut">
              <a:rPr lang="en-ID" smtClean="0"/>
              <a:t>27/03/2024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AA4B4-FB7F-45CD-8394-2ABA1116907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11980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28FD9-393C-4250-B7BF-06470009072A}" type="datetimeFigureOut">
              <a:rPr lang="en-ID" smtClean="0"/>
              <a:t>27/03/2024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AA4B4-FB7F-45CD-8394-2ABA1116907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79582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28FD9-393C-4250-B7BF-06470009072A}" type="datetimeFigureOut">
              <a:rPr lang="en-ID" smtClean="0"/>
              <a:t>27/03/2024</a:t>
            </a:fld>
            <a:endParaRPr lang="en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AA4B4-FB7F-45CD-8394-2ABA1116907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755825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28FD9-393C-4250-B7BF-06470009072A}" type="datetimeFigureOut">
              <a:rPr lang="en-ID" smtClean="0"/>
              <a:t>27/03/2024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AA4B4-FB7F-45CD-8394-2ABA1116907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27152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28FD9-393C-4250-B7BF-06470009072A}" type="datetimeFigureOut">
              <a:rPr lang="en-ID" smtClean="0"/>
              <a:t>27/03/2024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AA4B4-FB7F-45CD-8394-2ABA11169072}" type="slidenum">
              <a:rPr lang="en-ID" smtClean="0"/>
              <a:t>‹#›</a:t>
            </a:fld>
            <a:endParaRPr lang="en-ID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3332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D6E28FD9-393C-4250-B7BF-06470009072A}" type="datetimeFigureOut">
              <a:rPr lang="en-ID" smtClean="0"/>
              <a:t>27/03/2024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65FAA4B4-FB7F-45CD-8394-2ABA11169072}" type="slidenum">
              <a:rPr lang="en-ID" smtClean="0"/>
              <a:t>‹#›</a:t>
            </a:fld>
            <a:endParaRPr lang="en-ID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6229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F8803-F33C-FF18-BC25-7B516B1DC1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19300" y="1091101"/>
            <a:ext cx="6648450" cy="1023449"/>
          </a:xfrm>
        </p:spPr>
        <p:txBody>
          <a:bodyPr>
            <a:normAutofit fontScale="90000"/>
          </a:bodyPr>
          <a:lstStyle/>
          <a:p>
            <a:r>
              <a:rPr lang="en-US" sz="6600" b="1" dirty="0" err="1"/>
              <a:t>Metode</a:t>
            </a:r>
            <a:r>
              <a:rPr lang="en-US" sz="6600" b="1" dirty="0"/>
              <a:t> </a:t>
            </a:r>
            <a:r>
              <a:rPr lang="en-US" sz="6600" b="1" dirty="0" err="1"/>
              <a:t>Penelitian</a:t>
            </a:r>
            <a:br>
              <a:rPr lang="en-US" sz="6600" b="1" dirty="0"/>
            </a:br>
            <a:endParaRPr lang="en-ID" sz="66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683075-C030-D1FE-7670-6B8E80A5EB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5750" y="3429000"/>
            <a:ext cx="11430000" cy="3105149"/>
          </a:xfrm>
        </p:spPr>
        <p:txBody>
          <a:bodyPr>
            <a:normAutofit fontScale="25000" lnSpcReduction="20000"/>
          </a:bodyPr>
          <a:lstStyle/>
          <a:p>
            <a:endParaRPr lang="en-US" sz="3600" dirty="0"/>
          </a:p>
          <a:p>
            <a:endParaRPr lang="en-US" sz="3600" dirty="0"/>
          </a:p>
          <a:p>
            <a:endParaRPr lang="en-US" sz="3600" dirty="0"/>
          </a:p>
          <a:p>
            <a:endParaRPr lang="en-US" sz="3600" dirty="0"/>
          </a:p>
          <a:p>
            <a:pPr algn="ctr"/>
            <a:r>
              <a:rPr lang="en-ID" altLang="id-ID" sz="9600" b="1" dirty="0" err="1"/>
              <a:t>Dalam</a:t>
            </a:r>
            <a:r>
              <a:rPr lang="en-ID" altLang="id-ID" sz="9600" b="1" dirty="0"/>
              <a:t> </a:t>
            </a:r>
            <a:r>
              <a:rPr lang="en-ID" altLang="id-ID" sz="9600" b="1" dirty="0" err="1"/>
              <a:t>Penelitian</a:t>
            </a:r>
            <a:r>
              <a:rPr lang="en-ID" altLang="id-ID" sz="9600" b="1" dirty="0"/>
              <a:t> </a:t>
            </a:r>
            <a:r>
              <a:rPr lang="en-ID" altLang="id-ID" sz="9600" b="1" dirty="0" err="1"/>
              <a:t>Ilmu</a:t>
            </a:r>
            <a:r>
              <a:rPr lang="en-ID" altLang="id-ID" sz="9600" b="1" dirty="0"/>
              <a:t> Sosial</a:t>
            </a:r>
          </a:p>
          <a:p>
            <a:pPr algn="ctr"/>
            <a:endParaRPr lang="en-ID" altLang="id-ID" sz="9600" dirty="0"/>
          </a:p>
          <a:p>
            <a:pPr algn="ctr"/>
            <a:r>
              <a:rPr lang="en-ID" altLang="id-ID" sz="9600" dirty="0"/>
              <a:t>Oleh:</a:t>
            </a:r>
          </a:p>
          <a:p>
            <a:pPr algn="ctr"/>
            <a:r>
              <a:rPr lang="en-ID" altLang="id-ID" sz="9600" b="1" dirty="0" err="1"/>
              <a:t>Masriyatun</a:t>
            </a:r>
            <a:r>
              <a:rPr lang="en-ID" altLang="id-ID" sz="9600" b="1" dirty="0"/>
              <a:t> </a:t>
            </a:r>
            <a:r>
              <a:rPr lang="en-ID" altLang="id-ID" sz="9600" b="1" dirty="0" err="1"/>
              <a:t>S.Sos</a:t>
            </a:r>
            <a:r>
              <a:rPr lang="en-ID" altLang="id-ID" sz="9600" b="1" dirty="0"/>
              <a:t>., M.IP</a:t>
            </a:r>
          </a:p>
          <a:p>
            <a:pPr algn="ctr"/>
            <a:r>
              <a:rPr lang="en-ID" altLang="id-ID" sz="9600" dirty="0"/>
              <a:t>(</a:t>
            </a:r>
            <a:r>
              <a:rPr lang="en-ID" altLang="id-ID" sz="9600" dirty="0" err="1"/>
              <a:t>Pustakawan</a:t>
            </a:r>
            <a:r>
              <a:rPr lang="en-ID" altLang="id-ID" sz="9600" dirty="0"/>
              <a:t> Ahli Madya UNS)</a:t>
            </a:r>
          </a:p>
          <a:p>
            <a:pPr algn="ctr"/>
            <a:endParaRPr lang="en-ID" altLang="id-ID" sz="9600" dirty="0"/>
          </a:p>
          <a:p>
            <a:pPr algn="ctr"/>
            <a:r>
              <a:rPr lang="en-ID" altLang="id-ID" sz="9600" baseline="30000" dirty="0"/>
              <a:t>*)</a:t>
            </a:r>
            <a:r>
              <a:rPr lang="en-ID" altLang="id-ID" sz="9600" dirty="0"/>
              <a:t> </a:t>
            </a:r>
            <a:r>
              <a:rPr lang="en-ID" altLang="id-ID" sz="9600" dirty="0" err="1"/>
              <a:t>Dipresentasikan</a:t>
            </a:r>
            <a:r>
              <a:rPr lang="en-ID" altLang="id-ID" sz="9600" dirty="0"/>
              <a:t> </a:t>
            </a:r>
            <a:r>
              <a:rPr lang="en-ID" altLang="id-ID" sz="9600" dirty="0" err="1"/>
              <a:t>dalam</a:t>
            </a:r>
            <a:r>
              <a:rPr lang="en-ID" altLang="id-ID" sz="9600" dirty="0"/>
              <a:t> </a:t>
            </a:r>
            <a:r>
              <a:rPr lang="en-ID" altLang="id-ID" sz="9600" b="1" i="1" dirty="0"/>
              <a:t>Online Literacy Series </a:t>
            </a:r>
            <a:r>
              <a:rPr lang="en-ID" altLang="id-ID" sz="9600" dirty="0"/>
              <a:t>(OLS)</a:t>
            </a:r>
          </a:p>
          <a:p>
            <a:pPr algn="ctr"/>
            <a:r>
              <a:rPr lang="en-ID" altLang="id-ID" sz="9600" dirty="0"/>
              <a:t>UPT </a:t>
            </a:r>
            <a:r>
              <a:rPr lang="en-ID" altLang="id-ID" sz="9600" dirty="0" err="1"/>
              <a:t>Perpustakaan</a:t>
            </a:r>
            <a:r>
              <a:rPr lang="en-ID" altLang="id-ID" sz="9600" dirty="0"/>
              <a:t> Universitas </a:t>
            </a:r>
            <a:r>
              <a:rPr lang="en-ID" altLang="id-ID" sz="9600" dirty="0" err="1"/>
              <a:t>Sebelas</a:t>
            </a:r>
            <a:r>
              <a:rPr lang="en-ID" altLang="id-ID" sz="9600" dirty="0"/>
              <a:t> </a:t>
            </a:r>
            <a:r>
              <a:rPr lang="en-ID" altLang="id-ID" sz="9600" dirty="0" err="1"/>
              <a:t>Maret</a:t>
            </a:r>
            <a:endParaRPr lang="en-ID" altLang="id-ID" sz="9600" dirty="0"/>
          </a:p>
          <a:p>
            <a:pPr algn="ctr"/>
            <a:r>
              <a:rPr lang="en-ID" altLang="id-ID" sz="9600" dirty="0"/>
              <a:t>Surakarta, 27 </a:t>
            </a:r>
            <a:r>
              <a:rPr lang="en-ID" altLang="id-ID" sz="9600" dirty="0" err="1"/>
              <a:t>Maret</a:t>
            </a:r>
            <a:r>
              <a:rPr lang="en-ID" altLang="id-ID" sz="9600" dirty="0"/>
              <a:t> 2024</a:t>
            </a:r>
          </a:p>
          <a:p>
            <a:endParaRPr lang="en-ID" sz="14400" i="1" cap="none" dirty="0">
              <a:solidFill>
                <a:schemeClr val="tx1"/>
              </a:solidFill>
            </a:endParaRPr>
          </a:p>
        </p:txBody>
      </p:sp>
      <p:pic>
        <p:nvPicPr>
          <p:cNvPr id="4" name="Picture 3" descr="Metode Kuantitatif Adalah - UMSU Kampus Terbaik di Medan">
            <a:extLst>
              <a:ext uri="{FF2B5EF4-FFF2-40B4-BE49-F238E27FC236}">
                <a16:creationId xmlns:a16="http://schemas.microsoft.com/office/drawing/2014/main" id="{7EC9BD0E-C10A-49F9-E3DE-90A102DB04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169" y="1811215"/>
            <a:ext cx="4098681" cy="13129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432664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B08AA9-ECAA-C733-DDCC-92C2BF9FB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1692"/>
            <a:ext cx="10515600" cy="1169463"/>
          </a:xfrm>
        </p:spPr>
        <p:txBody>
          <a:bodyPr>
            <a:noAutofit/>
          </a:bodyPr>
          <a:lstStyle/>
          <a:p>
            <a:br>
              <a:rPr lang="en-ID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ID" sz="24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pembahasan</a:t>
            </a:r>
            <a:r>
              <a:rPr lang="en-ID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br>
              <a:rPr lang="en-ID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en-ID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ID" sz="24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Komponen</a:t>
            </a:r>
            <a:r>
              <a:rPr lang="en-ID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dan Proses </a:t>
            </a:r>
            <a:r>
              <a:rPr lang="en-ID" sz="24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Penelitian</a:t>
            </a:r>
            <a:r>
              <a:rPr lang="en-ID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KUANTITATIF </a:t>
            </a:r>
            <a:br>
              <a:rPr lang="en-ID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ID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7B5999-C83F-220C-F244-D461C4EAF8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21155"/>
            <a:ext cx="12192000" cy="5167739"/>
          </a:xfrm>
        </p:spPr>
        <p:txBody>
          <a:bodyPr/>
          <a:lstStyle/>
          <a:p>
            <a:r>
              <a:rPr lang="en-US" dirty="0"/>
              <a:t>                                                  </a:t>
            </a:r>
            <a:endParaRPr lang="en-ID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63ED7C5F-B3E5-C236-0BC8-F75F4B790A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8913" y="3763066"/>
            <a:ext cx="1705338" cy="892847"/>
          </a:xfrm>
          <a:prstGeom prst="rect">
            <a:avLst/>
          </a:prstGeom>
          <a:solidFill>
            <a:srgbClr val="4472C4"/>
          </a:solidFill>
          <a:ln w="12700">
            <a:solidFill>
              <a:srgbClr val="09101D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Rumusan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Masalah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17">
            <a:extLst>
              <a:ext uri="{FF2B5EF4-FFF2-40B4-BE49-F238E27FC236}">
                <a16:creationId xmlns:a16="http://schemas.microsoft.com/office/drawing/2014/main" id="{6E810067-44F7-9B45-5716-19AC41D3A1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5809" y="3780215"/>
            <a:ext cx="1364638" cy="861465"/>
          </a:xfrm>
          <a:prstGeom prst="rect">
            <a:avLst/>
          </a:prstGeom>
          <a:solidFill>
            <a:srgbClr val="4472C4"/>
          </a:solidFill>
          <a:ln w="12700">
            <a:solidFill>
              <a:srgbClr val="09101D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Landasan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Teori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BC599AA8-FB10-E5E8-1E69-C9CB179D85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79694" y="3797330"/>
            <a:ext cx="1584169" cy="833609"/>
          </a:xfrm>
          <a:prstGeom prst="rect">
            <a:avLst/>
          </a:prstGeom>
          <a:solidFill>
            <a:srgbClr val="4472C4"/>
          </a:solidFill>
          <a:ln w="12700">
            <a:solidFill>
              <a:srgbClr val="09101D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Perumusan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Hipotesis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15">
            <a:extLst>
              <a:ext uri="{FF2B5EF4-FFF2-40B4-BE49-F238E27FC236}">
                <a16:creationId xmlns:a16="http://schemas.microsoft.com/office/drawing/2014/main" id="{861DD641-C9B8-C14F-D234-C7A860D881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4375" y="3852607"/>
            <a:ext cx="1931376" cy="788478"/>
          </a:xfrm>
          <a:prstGeom prst="rect">
            <a:avLst/>
          </a:prstGeom>
          <a:solidFill>
            <a:srgbClr val="4472C4"/>
          </a:solidFill>
          <a:ln w="12700">
            <a:solidFill>
              <a:srgbClr val="09101D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Pengumpulan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Data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14">
            <a:extLst>
              <a:ext uri="{FF2B5EF4-FFF2-40B4-BE49-F238E27FC236}">
                <a16:creationId xmlns:a16="http://schemas.microsoft.com/office/drawing/2014/main" id="{FE4D3428-A3A6-52B9-C2C0-637C8583FD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71882" y="3739187"/>
            <a:ext cx="1441205" cy="940603"/>
          </a:xfrm>
          <a:prstGeom prst="rect">
            <a:avLst/>
          </a:prstGeom>
          <a:solidFill>
            <a:srgbClr val="4472C4"/>
          </a:solidFill>
          <a:ln w="12700">
            <a:solidFill>
              <a:srgbClr val="09101D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Analisis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Data 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19">
            <a:extLst>
              <a:ext uri="{FF2B5EF4-FFF2-40B4-BE49-F238E27FC236}">
                <a16:creationId xmlns:a16="http://schemas.microsoft.com/office/drawing/2014/main" id="{37C53A54-B29E-D0CD-FD84-87DD25F55A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5823" y="2629229"/>
            <a:ext cx="1597268" cy="898842"/>
          </a:xfrm>
          <a:prstGeom prst="rect">
            <a:avLst/>
          </a:prstGeom>
          <a:solidFill>
            <a:srgbClr val="4472C4"/>
          </a:solidFill>
          <a:ln w="12700">
            <a:solidFill>
              <a:srgbClr val="09101D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Populasi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dan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Sampel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20">
            <a:extLst>
              <a:ext uri="{FF2B5EF4-FFF2-40B4-BE49-F238E27FC236}">
                <a16:creationId xmlns:a16="http://schemas.microsoft.com/office/drawing/2014/main" id="{9E8E19FD-E61A-98D2-B56F-A77B60D312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18888" y="2629229"/>
            <a:ext cx="1644892" cy="948317"/>
          </a:xfrm>
          <a:prstGeom prst="rect">
            <a:avLst/>
          </a:prstGeom>
          <a:solidFill>
            <a:srgbClr val="4472C4"/>
          </a:solidFill>
          <a:ln w="12700">
            <a:solidFill>
              <a:srgbClr val="09101D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Pengembangan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Instrumen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3">
            <a:extLst>
              <a:ext uri="{FF2B5EF4-FFF2-40B4-BE49-F238E27FC236}">
                <a16:creationId xmlns:a16="http://schemas.microsoft.com/office/drawing/2014/main" id="{EB8FF5DE-7E5A-A1D9-BDD5-844BC88591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71882" y="5339248"/>
            <a:ext cx="1530588" cy="895517"/>
          </a:xfrm>
          <a:prstGeom prst="rect">
            <a:avLst/>
          </a:prstGeom>
          <a:solidFill>
            <a:srgbClr val="4472C4"/>
          </a:solidFill>
          <a:ln w="12700">
            <a:solidFill>
              <a:srgbClr val="09101D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Kesimpulan dan Saran 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D71B9C2A-7EF1-A546-B7A8-093B694BAEDE}"/>
              </a:ext>
            </a:extLst>
          </p:cNvPr>
          <p:cNvSpPr/>
          <p:nvPr/>
        </p:nvSpPr>
        <p:spPr>
          <a:xfrm>
            <a:off x="3091785" y="4311287"/>
            <a:ext cx="190500" cy="4508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ID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61992F41-29CE-DDBF-5928-092BC6FFB7DB}"/>
              </a:ext>
            </a:extLst>
          </p:cNvPr>
          <p:cNvSpPr/>
          <p:nvPr/>
        </p:nvSpPr>
        <p:spPr>
          <a:xfrm>
            <a:off x="4960240" y="4243909"/>
            <a:ext cx="190500" cy="4508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ID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974F5078-8D77-9BE4-6740-F3033E8B0B26}"/>
              </a:ext>
            </a:extLst>
          </p:cNvPr>
          <p:cNvSpPr/>
          <p:nvPr/>
        </p:nvSpPr>
        <p:spPr>
          <a:xfrm>
            <a:off x="6884561" y="4269046"/>
            <a:ext cx="152400" cy="4508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ID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F1B9CCA6-8C66-0A6E-1656-1EA56E1B9D27}"/>
              </a:ext>
            </a:extLst>
          </p:cNvPr>
          <p:cNvSpPr/>
          <p:nvPr/>
        </p:nvSpPr>
        <p:spPr>
          <a:xfrm>
            <a:off x="9162681" y="4320766"/>
            <a:ext cx="190500" cy="4508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ID"/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id="{E2E79331-62B3-200E-56A4-D7D056A1013C}"/>
              </a:ext>
            </a:extLst>
          </p:cNvPr>
          <p:cNvSpPr/>
          <p:nvPr/>
        </p:nvSpPr>
        <p:spPr>
          <a:xfrm>
            <a:off x="9985673" y="4805941"/>
            <a:ext cx="95250" cy="352425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ID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1383DF0-3569-5ED5-6D26-2C6666B817A9}"/>
              </a:ext>
            </a:extLst>
          </p:cNvPr>
          <p:cNvCxnSpPr/>
          <p:nvPr/>
        </p:nvCxnSpPr>
        <p:spPr>
          <a:xfrm flipV="1">
            <a:off x="7353119" y="3630163"/>
            <a:ext cx="600075" cy="2190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0DC3D98-A7CE-A250-A195-4C406F528C5B}"/>
              </a:ext>
            </a:extLst>
          </p:cNvPr>
          <p:cNvCxnSpPr/>
          <p:nvPr/>
        </p:nvCxnSpPr>
        <p:spPr>
          <a:xfrm flipH="1" flipV="1">
            <a:off x="6405381" y="3595386"/>
            <a:ext cx="704850" cy="2476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6D598D2-B18C-0ACB-C070-DDBCDE3111C9}"/>
              </a:ext>
            </a:extLst>
          </p:cNvPr>
          <p:cNvCxnSpPr/>
          <p:nvPr/>
        </p:nvCxnSpPr>
        <p:spPr>
          <a:xfrm>
            <a:off x="3651739" y="5402603"/>
            <a:ext cx="4362450" cy="38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1C7433B-2A77-E02C-0568-4CCF23A474A4}"/>
              </a:ext>
            </a:extLst>
          </p:cNvPr>
          <p:cNvCxnSpPr/>
          <p:nvPr/>
        </p:nvCxnSpPr>
        <p:spPr>
          <a:xfrm flipV="1">
            <a:off x="3649725" y="4767237"/>
            <a:ext cx="9525" cy="5429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697A779-8E12-4033-5EBA-B1ED25A43E9C}"/>
              </a:ext>
            </a:extLst>
          </p:cNvPr>
          <p:cNvCxnSpPr/>
          <p:nvPr/>
        </p:nvCxnSpPr>
        <p:spPr>
          <a:xfrm flipV="1">
            <a:off x="4872037" y="4738662"/>
            <a:ext cx="0" cy="5715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80A76098-A9F8-C7FA-4BE2-5DCD02315A91}"/>
              </a:ext>
            </a:extLst>
          </p:cNvPr>
          <p:cNvCxnSpPr/>
          <p:nvPr/>
        </p:nvCxnSpPr>
        <p:spPr>
          <a:xfrm flipV="1">
            <a:off x="6355741" y="4727226"/>
            <a:ext cx="9525" cy="5619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BAD4F8AC-4C91-193F-0CB9-9AE3A4349F6F}"/>
              </a:ext>
            </a:extLst>
          </p:cNvPr>
          <p:cNvCxnSpPr/>
          <p:nvPr/>
        </p:nvCxnSpPr>
        <p:spPr>
          <a:xfrm flipV="1">
            <a:off x="8004664" y="4738662"/>
            <a:ext cx="9525" cy="5619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2">
            <a:extLst>
              <a:ext uri="{FF2B5EF4-FFF2-40B4-BE49-F238E27FC236}">
                <a16:creationId xmlns:a16="http://schemas.microsoft.com/office/drawing/2014/main" id="{7C9D4FDC-D47B-1818-35FA-740940BC53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D"/>
          </a:p>
        </p:txBody>
      </p:sp>
      <p:sp>
        <p:nvSpPr>
          <p:cNvPr id="26" name="Rectangle 23">
            <a:extLst>
              <a:ext uri="{FF2B5EF4-FFF2-40B4-BE49-F238E27FC236}">
                <a16:creationId xmlns:a16="http://schemas.microsoft.com/office/drawing/2014/main" id="{FE28F77B-4ED7-FBF4-2383-B05690E103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3B6F768-DD61-06B3-39AB-580BA65CD5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384" y="-240777"/>
            <a:ext cx="3039947" cy="1184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                               </a:t>
            </a:r>
            <a:endParaRPr kumimoji="0" lang="en-US" altLang="en-U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          </a:t>
            </a:r>
            <a:endParaRPr kumimoji="0" lang="en-US" altLang="en-U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" name="Rectangle 33">
            <a:extLst>
              <a:ext uri="{FF2B5EF4-FFF2-40B4-BE49-F238E27FC236}">
                <a16:creationId xmlns:a16="http://schemas.microsoft.com/office/drawing/2014/main" id="{CD94C2C3-6C42-38B7-651D-F3F5B7AAC3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D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C086FC1-83B6-CD87-E5EB-9873AB31BDA1}"/>
              </a:ext>
            </a:extLst>
          </p:cNvPr>
          <p:cNvSpPr/>
          <p:nvPr/>
        </p:nvSpPr>
        <p:spPr>
          <a:xfrm>
            <a:off x="6355741" y="1588471"/>
            <a:ext cx="1644893" cy="94831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ID" sz="2000" kern="1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Pengujian</a:t>
            </a:r>
            <a:r>
              <a:rPr lang="en-ID" sz="2000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000" kern="1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Instrumen</a:t>
            </a:r>
            <a:endParaRPr lang="en-ID" sz="2000" kern="1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FB3B9D28-CACE-8C13-0F58-591F66DEB9F2}"/>
              </a:ext>
            </a:extLst>
          </p:cNvPr>
          <p:cNvCxnSpPr>
            <a:cxnSpLocks/>
            <a:endCxn id="29" idx="2"/>
          </p:cNvCxnSpPr>
          <p:nvPr/>
        </p:nvCxnSpPr>
        <p:spPr>
          <a:xfrm flipV="1">
            <a:off x="7130563" y="2536788"/>
            <a:ext cx="47625" cy="4686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92753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C6D4D-975E-5CBA-A628-6104564CB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9750" y="857250"/>
            <a:ext cx="5867400" cy="666750"/>
          </a:xfrm>
        </p:spPr>
        <p:txBody>
          <a:bodyPr>
            <a:normAutofit fontScale="90000"/>
          </a:bodyPr>
          <a:lstStyle/>
          <a:p>
            <a:br>
              <a:rPr lang="en-ID" sz="2700" kern="100" cap="none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en-US" sz="4900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900" dirty="0" err="1"/>
              <a:t>Rumusan</a:t>
            </a:r>
            <a:r>
              <a:rPr lang="en-US" sz="4900" dirty="0"/>
              <a:t> </a:t>
            </a:r>
            <a:r>
              <a:rPr lang="en-US" sz="4900" dirty="0" err="1"/>
              <a:t>Masalah</a:t>
            </a:r>
            <a:endParaRPr lang="en-ID" sz="49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ABC3E5-BA0E-30C4-F8A5-04C1A8D4D6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5850" y="2628900"/>
            <a:ext cx="10458450" cy="3086100"/>
          </a:xfrm>
        </p:spPr>
        <p:txBody>
          <a:bodyPr>
            <a:normAutofit/>
          </a:bodyPr>
          <a:lstStyle/>
          <a:p>
            <a:pPr algn="just"/>
            <a:endParaRPr lang="en-ID" sz="2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ID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ID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rumusan</a:t>
            </a:r>
            <a:r>
              <a:rPr lang="en-ID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masalah</a:t>
            </a:r>
            <a:r>
              <a:rPr lang="en-ID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dirumuskan</a:t>
            </a:r>
            <a:r>
              <a:rPr lang="en-ID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ID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kalimat</a:t>
            </a:r>
            <a:r>
              <a:rPr lang="en-ID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bertanya</a:t>
            </a:r>
            <a:r>
              <a:rPr lang="en-ID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ID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diformulasi</a:t>
            </a:r>
            <a:r>
              <a:rPr lang="en-ID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ID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kalimat</a:t>
            </a:r>
            <a:r>
              <a:rPr lang="en-ID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jelas</a:t>
            </a:r>
            <a:r>
              <a:rPr lang="en-ID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agar </a:t>
            </a:r>
            <a:r>
              <a:rPr lang="en-ID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variabel</a:t>
            </a:r>
            <a:r>
              <a:rPr lang="en-ID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variabel</a:t>
            </a:r>
            <a:r>
              <a:rPr lang="en-ID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penelitia</a:t>
            </a:r>
            <a:r>
              <a:rPr lang="id-ID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ID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ID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hubungan</a:t>
            </a:r>
            <a:r>
              <a:rPr lang="en-ID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antar</a:t>
            </a:r>
            <a:r>
              <a:rPr lang="en-ID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variabel</a:t>
            </a:r>
            <a:r>
              <a:rPr lang="en-ID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terlihat</a:t>
            </a:r>
            <a:r>
              <a:rPr lang="en-ID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ID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mudah</a:t>
            </a:r>
            <a:r>
              <a:rPr lang="en-ID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ID" sz="2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tidak</a:t>
            </a:r>
            <a:r>
              <a:rPr lang="en-ID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menimbulkan</a:t>
            </a:r>
            <a:r>
              <a:rPr lang="en-ID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interpretasi</a:t>
            </a:r>
            <a:r>
              <a:rPr lang="en-ID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lain. </a:t>
            </a:r>
            <a:endParaRPr lang="en-ID" sz="2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ID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50628FF-F980-E270-1981-D8427B758FD1}"/>
              </a:ext>
            </a:extLst>
          </p:cNvPr>
          <p:cNvSpPr/>
          <p:nvPr/>
        </p:nvSpPr>
        <p:spPr>
          <a:xfrm>
            <a:off x="9010650" y="552450"/>
            <a:ext cx="2971800" cy="207645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pic>
        <p:nvPicPr>
          <p:cNvPr id="5" name="Picture 2" descr="Mengenal Stres Akademik, Faktor Penyebab, dan Cara ...">
            <a:extLst>
              <a:ext uri="{FF2B5EF4-FFF2-40B4-BE49-F238E27FC236}">
                <a16:creationId xmlns:a16="http://schemas.microsoft.com/office/drawing/2014/main" id="{D76D94A4-72B1-BCEE-7DBA-A55E79D578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3100" y="990599"/>
            <a:ext cx="1981200" cy="1320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66055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FB09E-4F0D-DE31-B3B3-5C32EABA2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6350" y="542926"/>
            <a:ext cx="6438900" cy="800100"/>
          </a:xfrm>
        </p:spPr>
        <p:txBody>
          <a:bodyPr>
            <a:normAutofit/>
          </a:bodyPr>
          <a:lstStyle/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Landasan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Teori</a:t>
            </a:r>
            <a:endParaRPr lang="en-ID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422400-A479-64DB-903F-FE85B562E1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750" y="2286000"/>
            <a:ext cx="11220450" cy="4572000"/>
          </a:xfrm>
        </p:spPr>
        <p:txBody>
          <a:bodyPr>
            <a:normAutofit/>
          </a:bodyPr>
          <a:lstStyle/>
          <a:p>
            <a:pPr algn="just"/>
            <a:r>
              <a:rPr lang="en-ID" sz="2400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Landasan</a:t>
            </a:r>
            <a:r>
              <a:rPr lang="en-ID" sz="24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400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teori</a:t>
            </a:r>
            <a:r>
              <a:rPr lang="en-ID" sz="24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400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merupakan</a:t>
            </a:r>
            <a:r>
              <a:rPr lang="en-ID" sz="24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400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teori</a:t>
            </a:r>
            <a:r>
              <a:rPr lang="en-ID" sz="24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</a:t>
            </a:r>
            <a:r>
              <a:rPr lang="en-ID" sz="2400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teori</a:t>
            </a:r>
            <a:r>
              <a:rPr lang="en-ID" sz="24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ID" sz="2400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digunakan</a:t>
            </a:r>
            <a:r>
              <a:rPr lang="en-ID" sz="24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400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untuk</a:t>
            </a:r>
            <a:r>
              <a:rPr lang="en-ID" sz="24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400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menjelaskan</a:t>
            </a:r>
            <a:r>
              <a:rPr lang="en-ID" sz="24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400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masalah-masalah</a:t>
            </a:r>
            <a:r>
              <a:rPr lang="en-ID" sz="24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400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penelitian</a:t>
            </a:r>
            <a:r>
              <a:rPr lang="en-ID" sz="24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 </a:t>
            </a:r>
          </a:p>
          <a:p>
            <a:pPr algn="just"/>
            <a:r>
              <a:rPr lang="en-ID" sz="2400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lang="en-ID" sz="24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eori</a:t>
            </a:r>
            <a:r>
              <a:rPr lang="en-ID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4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dalam</a:t>
            </a:r>
            <a:r>
              <a:rPr lang="en-ID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4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penelitian</a:t>
            </a:r>
            <a:r>
              <a:rPr lang="en-ID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4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kuantitatif</a:t>
            </a:r>
            <a:r>
              <a:rPr lang="en-ID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4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ini</a:t>
            </a:r>
            <a:r>
              <a:rPr lang="en-ID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4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digunakan</a:t>
            </a:r>
            <a:r>
              <a:rPr lang="en-ID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4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untuk</a:t>
            </a:r>
            <a:r>
              <a:rPr lang="en-ID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ID" sz="24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menjawab</a:t>
            </a:r>
            <a:r>
              <a:rPr lang="en-ID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4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rumusan</a:t>
            </a:r>
            <a:r>
              <a:rPr lang="en-ID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4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masalah</a:t>
            </a:r>
            <a:r>
              <a:rPr lang="en-ID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4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penelitian</a:t>
            </a:r>
            <a:r>
              <a:rPr lang="en-ID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r>
              <a:rPr lang="en-ID" sz="2400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Sementara</a:t>
            </a:r>
            <a:r>
              <a:rPr lang="en-ID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4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jawaban</a:t>
            </a:r>
            <a:r>
              <a:rPr lang="en-ID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4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terhadap</a:t>
            </a:r>
            <a:r>
              <a:rPr lang="en-ID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4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rumusan</a:t>
            </a:r>
            <a:r>
              <a:rPr lang="en-ID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4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masalah</a:t>
            </a:r>
            <a:r>
              <a:rPr lang="en-ID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ID" sz="24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baru</a:t>
            </a:r>
            <a:r>
              <a:rPr lang="en-ID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4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menggunakan</a:t>
            </a:r>
            <a:r>
              <a:rPr lang="en-ID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4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teori</a:t>
            </a:r>
            <a:r>
              <a:rPr lang="en-ID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4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tersebut</a:t>
            </a:r>
            <a:r>
              <a:rPr lang="en-ID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4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dinamakan</a:t>
            </a:r>
            <a:r>
              <a:rPr lang="en-ID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4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hipotesis</a:t>
            </a:r>
            <a:r>
              <a:rPr lang="en-ID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r>
              <a:rPr lang="en-ID" sz="240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Menurut</a:t>
            </a:r>
            <a:r>
              <a:rPr lang="en-ID" sz="24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40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Sugiyono</a:t>
            </a:r>
            <a:r>
              <a:rPr lang="en-ID" sz="24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(2013), </a:t>
            </a:r>
            <a:r>
              <a:rPr lang="en-ID" sz="240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hipotesis</a:t>
            </a:r>
            <a:r>
              <a:rPr lang="en-ID" sz="24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40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deskriptif</a:t>
            </a:r>
            <a:r>
              <a:rPr lang="en-ID" sz="24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40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merupakan</a:t>
            </a:r>
            <a:r>
              <a:rPr lang="en-ID" sz="24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40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jawaban</a:t>
            </a:r>
            <a:r>
              <a:rPr lang="en-ID" sz="24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40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sementara</a:t>
            </a:r>
            <a:r>
              <a:rPr lang="en-ID" sz="24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d-ID" sz="24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yang </a:t>
            </a:r>
            <a:r>
              <a:rPr lang="en-ID" sz="240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masih</a:t>
            </a:r>
            <a:r>
              <a:rPr lang="en-ID" sz="24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40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harus</a:t>
            </a:r>
            <a:r>
              <a:rPr lang="en-ID" sz="24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40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diuji</a:t>
            </a:r>
            <a:r>
              <a:rPr lang="en-ID" sz="24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40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kebenarannya</a:t>
            </a:r>
            <a:r>
              <a:rPr lang="en-ID" sz="24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40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terhadap</a:t>
            </a:r>
            <a:r>
              <a:rPr lang="en-ID" sz="24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40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masalah</a:t>
            </a:r>
            <a:r>
              <a:rPr lang="en-ID" sz="24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40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deskriptif</a:t>
            </a:r>
            <a:r>
              <a:rPr lang="en-ID" sz="24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yang </a:t>
            </a:r>
            <a:r>
              <a:rPr lang="en-ID" sz="240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berkenaan</a:t>
            </a:r>
            <a:r>
              <a:rPr lang="en-ID" sz="24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40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dengan</a:t>
            </a:r>
            <a:r>
              <a:rPr lang="en-ID" sz="24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40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variabel</a:t>
            </a:r>
            <a:r>
              <a:rPr lang="en-ID" sz="24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40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mandiri</a:t>
            </a:r>
            <a:r>
              <a:rPr lang="en-ID" sz="24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40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baik</a:t>
            </a:r>
            <a:r>
              <a:rPr lang="en-ID" sz="24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40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satu</a:t>
            </a:r>
            <a:r>
              <a:rPr lang="en-ID" sz="24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40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variabel</a:t>
            </a:r>
            <a:r>
              <a:rPr lang="en-ID" sz="24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40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atau</a:t>
            </a:r>
            <a:r>
              <a:rPr lang="en-ID" sz="24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40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lebih</a:t>
            </a:r>
            <a:r>
              <a:rPr lang="en-ID" sz="24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ID" sz="24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endParaRPr lang="en-ID" sz="24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endParaRPr lang="en-ID" dirty="0"/>
          </a:p>
        </p:txBody>
      </p:sp>
      <p:pic>
        <p:nvPicPr>
          <p:cNvPr id="7172" name="Picture 4" descr="Contoh Rumusan Masalah Lengkap dengan Pengertian dan Jenisnya">
            <a:extLst>
              <a:ext uri="{FF2B5EF4-FFF2-40B4-BE49-F238E27FC236}">
                <a16:creationId xmlns:a16="http://schemas.microsoft.com/office/drawing/2014/main" id="{E3D45960-C24F-0A38-809B-AA1FE6C5DF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1951" y="247651"/>
            <a:ext cx="3086099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23961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26C82-8B06-15B4-DBE6-AB72361A6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4876800" cy="819150"/>
          </a:xfrm>
        </p:spPr>
        <p:txBody>
          <a:bodyPr/>
          <a:lstStyle/>
          <a:p>
            <a:r>
              <a:rPr lang="en-US" dirty="0" err="1"/>
              <a:t>Perumusan</a:t>
            </a:r>
            <a:r>
              <a:rPr lang="en-US" dirty="0"/>
              <a:t> </a:t>
            </a:r>
            <a:r>
              <a:rPr lang="en-US" dirty="0" err="1"/>
              <a:t>Hipotesis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368849-4084-E04E-1618-C32F7313ED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3551" y="0"/>
            <a:ext cx="6457949" cy="4076697"/>
          </a:xfrm>
        </p:spPr>
        <p:txBody>
          <a:bodyPr>
            <a:normAutofit fontScale="25000" lnSpcReduction="20000"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ID" sz="3800" kern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ID" sz="960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Dalam</a:t>
            </a:r>
            <a:r>
              <a:rPr lang="en-ID" sz="96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960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metode</a:t>
            </a:r>
            <a:r>
              <a:rPr lang="en-ID" sz="96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960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kuantitatif</a:t>
            </a:r>
            <a:r>
              <a:rPr lang="en-ID" sz="96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ID" sz="960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terdapat</a:t>
            </a:r>
            <a:r>
              <a:rPr lang="en-ID" sz="96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dua </a:t>
            </a:r>
            <a:r>
              <a:rPr lang="en-ID" sz="960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jenis</a:t>
            </a:r>
            <a:r>
              <a:rPr lang="en-ID" sz="96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960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hipotesis</a:t>
            </a:r>
            <a:r>
              <a:rPr lang="en-ID" sz="96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ID" sz="960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yaitu</a:t>
            </a:r>
            <a:r>
              <a:rPr lang="en-ID" sz="96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Ha dan Ho. 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ID" sz="96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Contoh</a:t>
            </a:r>
            <a:r>
              <a:rPr lang="en-ID" sz="9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96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Hipotesa</a:t>
            </a:r>
            <a:r>
              <a:rPr lang="en-ID" sz="9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96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diterima</a:t>
            </a:r>
            <a:r>
              <a:rPr lang="en-ID" sz="9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: </a:t>
            </a:r>
            <a:r>
              <a:rPr lang="en-ID" sz="9600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Ha:</a:t>
            </a:r>
            <a:r>
              <a:rPr lang="en-ID" sz="96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9600" dirty="0" err="1"/>
              <a:t>Pemberian</a:t>
            </a:r>
            <a:r>
              <a:rPr lang="en-ID" sz="9600" dirty="0"/>
              <a:t> </a:t>
            </a:r>
            <a:r>
              <a:rPr lang="en-ID" sz="9600" dirty="0" err="1"/>
              <a:t>Hukuman</a:t>
            </a:r>
            <a:r>
              <a:rPr lang="en-ID" sz="9600" dirty="0"/>
              <a:t> </a:t>
            </a:r>
            <a:r>
              <a:rPr lang="en-ID" sz="9600" dirty="0" err="1"/>
              <a:t>berpengaruh</a:t>
            </a:r>
            <a:r>
              <a:rPr lang="en-ID" sz="9600" dirty="0"/>
              <a:t> </a:t>
            </a:r>
            <a:r>
              <a:rPr lang="en-ID" sz="9600" dirty="0" err="1"/>
              <a:t>Terhadap</a:t>
            </a:r>
            <a:r>
              <a:rPr lang="en-ID" sz="9600" dirty="0"/>
              <a:t> </a:t>
            </a:r>
            <a:r>
              <a:rPr lang="en-ID" sz="9600" dirty="0" err="1"/>
              <a:t>Disiplin</a:t>
            </a:r>
            <a:r>
              <a:rPr lang="en-ID" sz="9600" dirty="0"/>
              <a:t> </a:t>
            </a:r>
            <a:r>
              <a:rPr lang="en-ID" sz="9600" dirty="0" err="1"/>
              <a:t>Siswa</a:t>
            </a:r>
            <a:r>
              <a:rPr lang="en-ID" sz="9600" dirty="0"/>
              <a:t> </a:t>
            </a:r>
            <a:r>
              <a:rPr lang="en-ID" sz="9600" dirty="0" err="1"/>
              <a:t>Dalam</a:t>
            </a:r>
            <a:r>
              <a:rPr lang="en-ID" sz="9600" dirty="0"/>
              <a:t> </a:t>
            </a:r>
            <a:r>
              <a:rPr lang="en-ID" sz="9600" dirty="0" err="1"/>
              <a:t>Belajar</a:t>
            </a:r>
            <a:r>
              <a:rPr lang="en-ID" sz="9600" dirty="0"/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D" sz="9600" dirty="0" err="1"/>
              <a:t>Contoh</a:t>
            </a:r>
            <a:r>
              <a:rPr lang="en-ID" sz="9600" dirty="0"/>
              <a:t> </a:t>
            </a:r>
            <a:r>
              <a:rPr lang="en-ID" sz="9600" dirty="0" err="1"/>
              <a:t>hipotesa</a:t>
            </a:r>
            <a:r>
              <a:rPr lang="en-ID" sz="9600" dirty="0"/>
              <a:t> </a:t>
            </a:r>
            <a:r>
              <a:rPr lang="en-ID" sz="9600" dirty="0" err="1"/>
              <a:t>ditolak</a:t>
            </a:r>
            <a:r>
              <a:rPr lang="en-ID" sz="9600" dirty="0"/>
              <a:t> ; </a:t>
            </a:r>
            <a:r>
              <a:rPr lang="en-ID" sz="9600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Ho: </a:t>
            </a:r>
            <a:r>
              <a:rPr lang="en-ID" sz="9600" dirty="0" err="1"/>
              <a:t>Pemberian</a:t>
            </a:r>
            <a:r>
              <a:rPr lang="en-ID" sz="9600" dirty="0"/>
              <a:t> </a:t>
            </a:r>
            <a:r>
              <a:rPr lang="en-ID" sz="9600" dirty="0" err="1"/>
              <a:t>Hukuman</a:t>
            </a:r>
            <a:r>
              <a:rPr lang="en-ID" sz="9600" dirty="0"/>
              <a:t> </a:t>
            </a:r>
            <a:r>
              <a:rPr lang="en-ID" sz="9600" dirty="0" err="1"/>
              <a:t>tidak</a:t>
            </a:r>
            <a:r>
              <a:rPr lang="en-ID" sz="9600" dirty="0"/>
              <a:t> </a:t>
            </a:r>
            <a:r>
              <a:rPr lang="en-ID" sz="9600" dirty="0" err="1"/>
              <a:t>berpengaruh</a:t>
            </a:r>
            <a:r>
              <a:rPr lang="en-ID" sz="9600" dirty="0"/>
              <a:t> </a:t>
            </a:r>
            <a:r>
              <a:rPr lang="en-ID" sz="9600" dirty="0" err="1"/>
              <a:t>Terhadap</a:t>
            </a:r>
            <a:r>
              <a:rPr lang="en-ID" sz="9600" dirty="0"/>
              <a:t> </a:t>
            </a:r>
            <a:r>
              <a:rPr lang="en-ID" sz="9600" dirty="0" err="1"/>
              <a:t>Disiplin</a:t>
            </a:r>
            <a:r>
              <a:rPr lang="en-ID" sz="9600" dirty="0"/>
              <a:t> </a:t>
            </a:r>
            <a:r>
              <a:rPr lang="en-ID" sz="9600" dirty="0" err="1"/>
              <a:t>Siswa</a:t>
            </a:r>
            <a:r>
              <a:rPr lang="en-ID" sz="9600" dirty="0"/>
              <a:t> </a:t>
            </a:r>
            <a:r>
              <a:rPr lang="en-ID" sz="9600" dirty="0" err="1"/>
              <a:t>Dalam</a:t>
            </a:r>
            <a:r>
              <a:rPr lang="en-ID" sz="9600" dirty="0"/>
              <a:t> </a:t>
            </a:r>
            <a:r>
              <a:rPr lang="en-ID" sz="9600" dirty="0" err="1"/>
              <a:t>Belajar</a:t>
            </a:r>
            <a:r>
              <a:rPr lang="en-ID" sz="9600" dirty="0"/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6CBB047-AD16-D08F-4E3B-EF76EEABFA79}"/>
              </a:ext>
            </a:extLst>
          </p:cNvPr>
          <p:cNvSpPr/>
          <p:nvPr/>
        </p:nvSpPr>
        <p:spPr>
          <a:xfrm>
            <a:off x="0" y="4514850"/>
            <a:ext cx="2019300" cy="81915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Penelitian</a:t>
            </a:r>
            <a:r>
              <a:rPr lang="en-US" dirty="0"/>
              <a:t>/ </a:t>
            </a:r>
            <a:r>
              <a:rPr lang="en-US" dirty="0" err="1"/>
              <a:t>Rancangan</a:t>
            </a:r>
            <a:r>
              <a:rPr lang="en-US" dirty="0"/>
              <a:t> </a:t>
            </a:r>
            <a:r>
              <a:rPr lang="en-US" dirty="0" err="1"/>
              <a:t>hipotesis</a:t>
            </a:r>
            <a:r>
              <a:rPr lang="en-US" dirty="0"/>
              <a:t> </a:t>
            </a:r>
            <a:endParaRPr lang="en-ID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A34077A-8A80-5FA4-D63B-5D695F4D52FC}"/>
              </a:ext>
            </a:extLst>
          </p:cNvPr>
          <p:cNvSpPr/>
          <p:nvPr/>
        </p:nvSpPr>
        <p:spPr>
          <a:xfrm>
            <a:off x="2971800" y="3638550"/>
            <a:ext cx="1905000" cy="8763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/>
              <a:t>Teori</a:t>
            </a:r>
            <a:r>
              <a:rPr lang="en-US" sz="2000" dirty="0"/>
              <a:t> </a:t>
            </a:r>
            <a:r>
              <a:rPr lang="en-US" sz="2000" dirty="0" err="1"/>
              <a:t>Kepuastakaan</a:t>
            </a:r>
            <a:r>
              <a:rPr lang="en-US" sz="2000" dirty="0"/>
              <a:t> </a:t>
            </a:r>
            <a:endParaRPr lang="en-ID" sz="20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899E949-F34E-3AFE-A8A7-7C4A342AE98B}"/>
              </a:ext>
            </a:extLst>
          </p:cNvPr>
          <p:cNvSpPr/>
          <p:nvPr/>
        </p:nvSpPr>
        <p:spPr>
          <a:xfrm>
            <a:off x="2971800" y="5410200"/>
            <a:ext cx="1905000" cy="8763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Kenyataan</a:t>
            </a:r>
            <a:r>
              <a:rPr lang="en-US" dirty="0"/>
              <a:t> </a:t>
            </a:r>
            <a:r>
              <a:rPr lang="en-US" dirty="0" err="1"/>
              <a:t>Empiris</a:t>
            </a:r>
            <a:endParaRPr lang="en-ID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9BD4F4D-788B-202D-80DC-508E74CDCBEC}"/>
              </a:ext>
            </a:extLst>
          </p:cNvPr>
          <p:cNvSpPr/>
          <p:nvPr/>
        </p:nvSpPr>
        <p:spPr>
          <a:xfrm>
            <a:off x="6191250" y="4533900"/>
            <a:ext cx="1905000" cy="8763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Hipotesis</a:t>
            </a:r>
            <a:endParaRPr lang="en-ID" sz="280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FC13315-CCC1-8429-E531-1459295B31D1}"/>
              </a:ext>
            </a:extLst>
          </p:cNvPr>
          <p:cNvCxnSpPr>
            <a:stCxn id="4" idx="3"/>
          </p:cNvCxnSpPr>
          <p:nvPr/>
        </p:nvCxnSpPr>
        <p:spPr>
          <a:xfrm>
            <a:off x="2019300" y="4924425"/>
            <a:ext cx="4191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D39DC2C-BBDD-FDD4-F037-AC3AFB88EDF0}"/>
              </a:ext>
            </a:extLst>
          </p:cNvPr>
          <p:cNvCxnSpPr/>
          <p:nvPr/>
        </p:nvCxnSpPr>
        <p:spPr>
          <a:xfrm>
            <a:off x="2438400" y="4076700"/>
            <a:ext cx="0" cy="17716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44787D4-C13D-CCEF-7FC9-2E7705A33853}"/>
              </a:ext>
            </a:extLst>
          </p:cNvPr>
          <p:cNvCxnSpPr/>
          <p:nvPr/>
        </p:nvCxnSpPr>
        <p:spPr>
          <a:xfrm>
            <a:off x="2438400" y="4076700"/>
            <a:ext cx="42862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E8F0324-39A7-DC5D-21C7-601CCDE4AF07}"/>
              </a:ext>
            </a:extLst>
          </p:cNvPr>
          <p:cNvCxnSpPr/>
          <p:nvPr/>
        </p:nvCxnSpPr>
        <p:spPr>
          <a:xfrm>
            <a:off x="2438400" y="5848350"/>
            <a:ext cx="42862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E8852E8-4CC5-115C-A652-D8EF4EE8D82B}"/>
              </a:ext>
            </a:extLst>
          </p:cNvPr>
          <p:cNvCxnSpPr/>
          <p:nvPr/>
        </p:nvCxnSpPr>
        <p:spPr>
          <a:xfrm>
            <a:off x="3524250" y="4552950"/>
            <a:ext cx="0" cy="5905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D9F54C9C-0E04-797F-FBC8-0705058CBB4A}"/>
              </a:ext>
            </a:extLst>
          </p:cNvPr>
          <p:cNvCxnSpPr/>
          <p:nvPr/>
        </p:nvCxnSpPr>
        <p:spPr>
          <a:xfrm flipV="1">
            <a:off x="4114800" y="4619625"/>
            <a:ext cx="0" cy="457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F366DED-8AD8-9CC0-8160-210B1D0E5AF1}"/>
              </a:ext>
            </a:extLst>
          </p:cNvPr>
          <p:cNvCxnSpPr/>
          <p:nvPr/>
        </p:nvCxnSpPr>
        <p:spPr>
          <a:xfrm>
            <a:off x="5334000" y="4076700"/>
            <a:ext cx="0" cy="17716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4FFE792-E84C-47D5-8CB2-B534C6E5301F}"/>
              </a:ext>
            </a:extLst>
          </p:cNvPr>
          <p:cNvCxnSpPr/>
          <p:nvPr/>
        </p:nvCxnSpPr>
        <p:spPr>
          <a:xfrm flipH="1">
            <a:off x="5029200" y="4076700"/>
            <a:ext cx="3048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5EF9DF81-B434-801C-4DA2-2765E2BFFA30}"/>
              </a:ext>
            </a:extLst>
          </p:cNvPr>
          <p:cNvCxnSpPr/>
          <p:nvPr/>
        </p:nvCxnSpPr>
        <p:spPr>
          <a:xfrm flipH="1">
            <a:off x="5029200" y="5848350"/>
            <a:ext cx="3048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5C00B175-D10A-E5E1-E80D-2F386636DAB4}"/>
              </a:ext>
            </a:extLst>
          </p:cNvPr>
          <p:cNvCxnSpPr/>
          <p:nvPr/>
        </p:nvCxnSpPr>
        <p:spPr>
          <a:xfrm>
            <a:off x="5334000" y="4962525"/>
            <a:ext cx="762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1959250" y="1046922"/>
            <a:ext cx="1815548" cy="14179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pic>
        <p:nvPicPr>
          <p:cNvPr id="20" name="Picture 2">
            <a:extLst>
              <a:ext uri="{FF2B5EF4-FFF2-40B4-BE49-F238E27FC236}">
                <a16:creationId xmlns:a16="http://schemas.microsoft.com/office/drawing/2014/main" id="{79AC2AA3-9EAF-53EB-1F84-45E277637F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029" y="1265250"/>
            <a:ext cx="1089990" cy="98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33478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D859FB-222F-3E41-415B-DBCE252FC6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895350"/>
            <a:ext cx="11677650" cy="5962650"/>
          </a:xfrm>
        </p:spPr>
        <p:txBody>
          <a:bodyPr>
            <a:normAutofit/>
          </a:bodyPr>
          <a:lstStyle/>
          <a:p>
            <a:pPr marL="34290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D" sz="2000" dirty="0" err="1">
                <a:latin typeface="Arial" panose="020B0604020202020204" pitchFamily="34" charset="0"/>
                <a:cs typeface="Arial" panose="020B0604020202020204" pitchFamily="34" charset="0"/>
              </a:rPr>
              <a:t>Pengembangan</a:t>
            </a:r>
            <a:r>
              <a:rPr lang="en-ID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latin typeface="Arial" panose="020B0604020202020204" pitchFamily="34" charset="0"/>
                <a:cs typeface="Arial" panose="020B0604020202020204" pitchFamily="34" charset="0"/>
              </a:rPr>
              <a:t>Aplikasi</a:t>
            </a:r>
            <a:r>
              <a:rPr lang="en-ID" sz="2000" dirty="0">
                <a:latin typeface="Arial" panose="020B0604020202020204" pitchFamily="34" charset="0"/>
                <a:cs typeface="Arial" panose="020B0604020202020204" pitchFamily="34" charset="0"/>
              </a:rPr>
              <a:t> Game </a:t>
            </a:r>
            <a:r>
              <a:rPr lang="en-ID" sz="2000" dirty="0" err="1">
                <a:latin typeface="Arial" panose="020B0604020202020204" pitchFamily="34" charset="0"/>
                <a:cs typeface="Arial" panose="020B0604020202020204" pitchFamily="34" charset="0"/>
              </a:rPr>
              <a:t>Berbasis</a:t>
            </a:r>
            <a:r>
              <a:rPr lang="en-ID" sz="2000" dirty="0">
                <a:latin typeface="Arial" panose="020B0604020202020204" pitchFamily="34" charset="0"/>
                <a:cs typeface="Arial" panose="020B0604020202020204" pitchFamily="34" charset="0"/>
              </a:rPr>
              <a:t> Android </a:t>
            </a:r>
            <a:r>
              <a:rPr lang="en-ID" sz="2000" dirty="0" err="1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ID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latin typeface="Arial" panose="020B0604020202020204" pitchFamily="34" charset="0"/>
                <a:cs typeface="Arial" panose="020B0604020202020204" pitchFamily="34" charset="0"/>
              </a:rPr>
              <a:t>Meningkatkan</a:t>
            </a:r>
            <a:r>
              <a:rPr lang="en-ID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latin typeface="Arial" panose="020B0604020202020204" pitchFamily="34" charset="0"/>
                <a:cs typeface="Arial" panose="020B0604020202020204" pitchFamily="34" charset="0"/>
              </a:rPr>
              <a:t>Kemampuan</a:t>
            </a:r>
            <a:r>
              <a:rPr lang="en-ID" sz="2000" dirty="0">
                <a:latin typeface="Arial" panose="020B0604020202020204" pitchFamily="34" charset="0"/>
                <a:cs typeface="Arial" panose="020B0604020202020204" pitchFamily="34" charset="0"/>
              </a:rPr>
              <a:t> Menyusun </a:t>
            </a:r>
            <a:r>
              <a:rPr lang="en-ID" sz="2000" dirty="0" err="1">
                <a:latin typeface="Arial" panose="020B0604020202020204" pitchFamily="34" charset="0"/>
                <a:cs typeface="Arial" panose="020B0604020202020204" pitchFamily="34" charset="0"/>
              </a:rPr>
              <a:t>Struktur</a:t>
            </a:r>
            <a:r>
              <a:rPr lang="en-ID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latin typeface="Arial" panose="020B0604020202020204" pitchFamily="34" charset="0"/>
                <a:cs typeface="Arial" panose="020B0604020202020204" pitchFamily="34" charset="0"/>
              </a:rPr>
              <a:t>Kalimat</a:t>
            </a:r>
            <a:r>
              <a:rPr lang="en-ID" sz="2000" dirty="0">
                <a:latin typeface="Arial" panose="020B0604020202020204" pitchFamily="34" charset="0"/>
                <a:cs typeface="Arial" panose="020B0604020202020204" pitchFamily="34" charset="0"/>
              </a:rPr>
              <a:t> pada Anak </a:t>
            </a:r>
            <a:r>
              <a:rPr lang="en-ID" sz="2000" dirty="0" err="1">
                <a:latin typeface="Arial" panose="020B0604020202020204" pitchFamily="34" charset="0"/>
                <a:cs typeface="Arial" panose="020B0604020202020204" pitchFamily="34" charset="0"/>
              </a:rPr>
              <a:t>Tunarungu</a:t>
            </a:r>
            <a:r>
              <a:rPr lang="en-ID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latin typeface="Arial" panose="020B0604020202020204" pitchFamily="34" charset="0"/>
                <a:cs typeface="Arial" panose="020B0604020202020204" pitchFamily="34" charset="0"/>
              </a:rPr>
              <a:t>Kelas</a:t>
            </a:r>
            <a:r>
              <a:rPr lang="en-ID" sz="2000" dirty="0">
                <a:latin typeface="Arial" panose="020B0604020202020204" pitchFamily="34" charset="0"/>
                <a:cs typeface="Arial" panose="020B0604020202020204" pitchFamily="34" charset="0"/>
              </a:rPr>
              <a:t> III SDLB di SLB-B YRTRW Surakarta (</a:t>
            </a:r>
            <a:r>
              <a:rPr lang="en-ID" sz="2000" dirty="0" err="1">
                <a:latin typeface="Arial" panose="020B0604020202020204" pitchFamily="34" charset="0"/>
                <a:cs typeface="Arial" panose="020B0604020202020204" pitchFamily="34" charset="0"/>
              </a:rPr>
              <a:t>Skripsi</a:t>
            </a:r>
            <a:r>
              <a:rPr lang="en-ID" sz="2000" dirty="0">
                <a:latin typeface="Arial" panose="020B0604020202020204" pitchFamily="34" charset="0"/>
                <a:cs typeface="Arial" panose="020B0604020202020204" pitchFamily="34" charset="0"/>
              </a:rPr>
              <a:t> S041808005) 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ES" sz="2000" dirty="0" err="1">
                <a:latin typeface="Arial" panose="020B0604020202020204" pitchFamily="34" charset="0"/>
                <a:cs typeface="Arial" panose="020B0604020202020204" pitchFamily="34" charset="0"/>
              </a:rPr>
              <a:t>Hubungan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 err="1">
                <a:latin typeface="Arial" panose="020B0604020202020204" pitchFamily="34" charset="0"/>
                <a:cs typeface="Arial" panose="020B0604020202020204" pitchFamily="34" charset="0"/>
              </a:rPr>
              <a:t>Penerapan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 err="1">
                <a:latin typeface="Arial" panose="020B0604020202020204" pitchFamily="34" charset="0"/>
                <a:cs typeface="Arial" panose="020B0604020202020204" pitchFamily="34" charset="0"/>
              </a:rPr>
              <a:t>Profil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 err="1">
                <a:latin typeface="Arial" panose="020B0604020202020204" pitchFamily="34" charset="0"/>
                <a:cs typeface="Arial" panose="020B0604020202020204" pitchFamily="34" charset="0"/>
              </a:rPr>
              <a:t>Pelajar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 err="1">
                <a:latin typeface="Arial" panose="020B0604020202020204" pitchFamily="34" charset="0"/>
                <a:cs typeface="Arial" panose="020B0604020202020204" pitchFamily="34" charset="0"/>
              </a:rPr>
              <a:t>Pancasila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s-ES" sz="2000" dirty="0" err="1">
                <a:latin typeface="Arial" panose="020B0604020202020204" pitchFamily="34" charset="0"/>
                <a:cs typeface="Arial" panose="020B0604020202020204" pitchFamily="34" charset="0"/>
              </a:rPr>
              <a:t>Kemandirian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 err="1">
                <a:latin typeface="Arial" panose="020B0604020202020204" pitchFamily="34" charset="0"/>
                <a:cs typeface="Arial" panose="020B0604020202020204" pitchFamily="34" charset="0"/>
              </a:rPr>
              <a:t>Belajar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 err="1">
                <a:latin typeface="Arial" panose="020B0604020202020204" pitchFamily="34" charset="0"/>
                <a:cs typeface="Arial" panose="020B0604020202020204" pitchFamily="34" charset="0"/>
              </a:rPr>
              <a:t>Peserta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 err="1">
                <a:latin typeface="Arial" panose="020B0604020202020204" pitchFamily="34" charset="0"/>
                <a:cs typeface="Arial" panose="020B0604020202020204" pitchFamily="34" charset="0"/>
              </a:rPr>
              <a:t>Didik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 err="1">
                <a:latin typeface="Arial" panose="020B0604020202020204" pitchFamily="34" charset="0"/>
                <a:cs typeface="Arial" panose="020B0604020202020204" pitchFamily="34" charset="0"/>
              </a:rPr>
              <a:t>Terhadap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 err="1">
                <a:latin typeface="Arial" panose="020B0604020202020204" pitchFamily="34" charset="0"/>
                <a:cs typeface="Arial" panose="020B0604020202020204" pitchFamily="34" charset="0"/>
              </a:rPr>
              <a:t>Hasil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 err="1">
                <a:latin typeface="Arial" panose="020B0604020202020204" pitchFamily="34" charset="0"/>
                <a:cs typeface="Arial" panose="020B0604020202020204" pitchFamily="34" charset="0"/>
              </a:rPr>
              <a:t>Belajar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s-ES" sz="2000" dirty="0" err="1">
                <a:latin typeface="Arial" panose="020B0604020202020204" pitchFamily="34" charset="0"/>
                <a:cs typeface="Arial" panose="020B0604020202020204" pitchFamily="34" charset="0"/>
              </a:rPr>
              <a:t>Studi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 err="1">
                <a:latin typeface="Arial" panose="020B0604020202020204" pitchFamily="34" charset="0"/>
                <a:cs typeface="Arial" panose="020B0604020202020204" pitchFamily="34" charset="0"/>
              </a:rPr>
              <a:t>Korelasi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s-ES" sz="2000" dirty="0" err="1">
                <a:latin typeface="Arial" panose="020B0604020202020204" pitchFamily="34" charset="0"/>
                <a:cs typeface="Arial" panose="020B0604020202020204" pitchFamily="34" charset="0"/>
              </a:rPr>
              <a:t>Ta’mirul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 Islam </a:t>
            </a:r>
            <a:r>
              <a:rPr lang="es-ES" sz="2000" dirty="0" err="1">
                <a:latin typeface="Arial" panose="020B0604020202020204" pitchFamily="34" charset="0"/>
                <a:cs typeface="Arial" panose="020B0604020202020204" pitchFamily="34" charset="0"/>
              </a:rPr>
              <a:t>Surakarta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 err="1">
                <a:latin typeface="Arial" panose="020B0604020202020204" pitchFamily="34" charset="0"/>
                <a:cs typeface="Arial" panose="020B0604020202020204" pitchFamily="34" charset="0"/>
              </a:rPr>
              <a:t>Tahun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 Ajaran 2022/2023) (</a:t>
            </a:r>
            <a:r>
              <a:rPr lang="es-ES" sz="2000" dirty="0" err="1">
                <a:latin typeface="Arial" panose="020B0604020202020204" pitchFamily="34" charset="0"/>
                <a:cs typeface="Arial" panose="020B0604020202020204" pitchFamily="34" charset="0"/>
              </a:rPr>
              <a:t>Skripsi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000" dirty="0">
                <a:latin typeface="Arial" panose="020B0604020202020204" pitchFamily="34" charset="0"/>
                <a:cs typeface="Arial" panose="020B0604020202020204" pitchFamily="34" charset="0"/>
              </a:rPr>
              <a:t>K7119041)</a:t>
            </a: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D" sz="2000" dirty="0" err="1">
                <a:latin typeface="Arial" panose="020B0604020202020204" pitchFamily="34" charset="0"/>
                <a:cs typeface="Arial" panose="020B0604020202020204" pitchFamily="34" charset="0"/>
              </a:rPr>
              <a:t>Komunikasi</a:t>
            </a:r>
            <a:r>
              <a:rPr lang="en-ID" sz="2000" dirty="0">
                <a:latin typeface="Arial" panose="020B0604020202020204" pitchFamily="34" charset="0"/>
                <a:cs typeface="Arial" panose="020B0604020202020204" pitchFamily="34" charset="0"/>
              </a:rPr>
              <a:t> Interpersonal, </a:t>
            </a:r>
            <a:r>
              <a:rPr lang="en-ID" sz="2000" dirty="0" err="1">
                <a:latin typeface="Arial" panose="020B0604020202020204" pitchFamily="34" charset="0"/>
                <a:cs typeface="Arial" panose="020B0604020202020204" pitchFamily="34" charset="0"/>
              </a:rPr>
              <a:t>Interaksi</a:t>
            </a:r>
            <a:r>
              <a:rPr lang="en-ID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latin typeface="Arial" panose="020B0604020202020204" pitchFamily="34" charset="0"/>
                <a:cs typeface="Arial" panose="020B0604020202020204" pitchFamily="34" charset="0"/>
              </a:rPr>
              <a:t>Teman</a:t>
            </a:r>
            <a:r>
              <a:rPr lang="en-ID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latin typeface="Arial" panose="020B0604020202020204" pitchFamily="34" charset="0"/>
                <a:cs typeface="Arial" panose="020B0604020202020204" pitchFamily="34" charset="0"/>
              </a:rPr>
              <a:t>Sebaya</a:t>
            </a:r>
            <a:r>
              <a:rPr lang="en-ID" sz="2000" dirty="0">
                <a:latin typeface="Arial" panose="020B0604020202020204" pitchFamily="34" charset="0"/>
                <a:cs typeface="Arial" panose="020B0604020202020204" pitchFamily="34" charset="0"/>
              </a:rPr>
              <a:t>, Dan </a:t>
            </a:r>
            <a:r>
              <a:rPr lang="en-ID" sz="2000" dirty="0" err="1">
                <a:latin typeface="Arial" panose="020B0604020202020204" pitchFamily="34" charset="0"/>
                <a:cs typeface="Arial" panose="020B0604020202020204" pitchFamily="34" charset="0"/>
              </a:rPr>
              <a:t>Kelancaran</a:t>
            </a:r>
            <a:r>
              <a:rPr lang="en-ID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latin typeface="Arial" panose="020B0604020202020204" pitchFamily="34" charset="0"/>
                <a:cs typeface="Arial" panose="020B0604020202020204" pitchFamily="34" charset="0"/>
              </a:rPr>
              <a:t>Mengerjakan</a:t>
            </a:r>
            <a:r>
              <a:rPr lang="en-ID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latin typeface="Arial" panose="020B0604020202020204" pitchFamily="34" charset="0"/>
                <a:cs typeface="Arial" panose="020B0604020202020204" pitchFamily="34" charset="0"/>
              </a:rPr>
              <a:t>Skripsi</a:t>
            </a:r>
            <a:r>
              <a:rPr lang="en-ID" sz="2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ID" sz="2000" dirty="0" err="1">
                <a:latin typeface="Arial" panose="020B0604020202020204" pitchFamily="34" charset="0"/>
                <a:cs typeface="Arial" panose="020B0604020202020204" pitchFamily="34" charset="0"/>
              </a:rPr>
              <a:t>Skripsi</a:t>
            </a:r>
            <a:r>
              <a:rPr lang="en-ID" sz="2000" dirty="0">
                <a:latin typeface="Arial" panose="020B0604020202020204" pitchFamily="34" charset="0"/>
                <a:cs typeface="Arial" panose="020B0604020202020204" pitchFamily="34" charset="0"/>
              </a:rPr>
              <a:t> D0219089)</a:t>
            </a:r>
          </a:p>
          <a:p>
            <a:pPr marL="266700" indent="-266700" algn="just"/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Pengaruh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Ukuran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Perusahaan,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Profitabilitas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 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Solvabilitas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dan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Ukuran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KAP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terhadap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Audit Delay pada Perusahaan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Manufaktur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yang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Terdaftar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di Bursa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Efek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Indonesia (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Studi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Empiris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2017-2019) (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Skripsi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000" dirty="0"/>
              <a:t>F0318031 )</a:t>
            </a:r>
            <a:endParaRPr lang="id-ID" sz="2000" dirty="0"/>
          </a:p>
          <a:p>
            <a:pPr marL="266700" indent="-266700" algn="just"/>
            <a:r>
              <a:rPr kumimoji="0" lang="id-ID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(Sumber : Digilib.uns.a.cid)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D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8CE06D4D-5617-BAE5-6AA3-47C5F0B4B0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1587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D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D2E5D05B-6CF9-74E1-943C-7506965B87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09600"/>
            <a:ext cx="12192000" cy="1587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228718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93DBDA-C20E-C0A1-AA7C-B4E26BA50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Populasi</a:t>
            </a:r>
            <a:r>
              <a:rPr lang="en-US" dirty="0"/>
              <a:t> dan </a:t>
            </a:r>
            <a:r>
              <a:rPr lang="en-US" dirty="0" err="1"/>
              <a:t>Sampel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0B74B5-82E9-0AB0-F4A4-FF9AF09C3A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D" sz="240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Populasi</a:t>
            </a:r>
            <a:r>
              <a:rPr lang="en-ID" sz="24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dan </a:t>
            </a:r>
            <a:r>
              <a:rPr lang="en-ID" sz="240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Sampel</a:t>
            </a:r>
            <a:r>
              <a:rPr lang="en-ID" sz="24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40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Penelitian</a:t>
            </a:r>
            <a:r>
              <a:rPr lang="en-ID" sz="24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40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Kuantitatif</a:t>
            </a:r>
            <a:endParaRPr lang="en-ID" sz="24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D" sz="240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Populasi</a:t>
            </a:r>
            <a:r>
              <a:rPr lang="en-ID" sz="24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40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adalah</a:t>
            </a:r>
            <a:r>
              <a:rPr lang="en-ID" sz="24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40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jumlah</a:t>
            </a:r>
            <a:r>
              <a:rPr lang="en-ID" sz="24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40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keseluruhan</a:t>
            </a:r>
            <a:r>
              <a:rPr lang="en-ID" sz="24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40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responden</a:t>
            </a:r>
            <a:r>
              <a:rPr lang="en-ID" sz="24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D" sz="2400" kern="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en-ID" sz="240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ampel</a:t>
            </a:r>
            <a:r>
              <a:rPr lang="en-ID" sz="24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40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merupakan</a:t>
            </a:r>
            <a:r>
              <a:rPr lang="en-ID" sz="24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40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sebagian</a:t>
            </a:r>
            <a:r>
              <a:rPr lang="en-ID" sz="24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40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dari</a:t>
            </a:r>
            <a:r>
              <a:rPr lang="en-ID" sz="24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40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populasi</a:t>
            </a:r>
            <a:r>
              <a:rPr lang="en-ID" sz="24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yang </a:t>
            </a:r>
            <a:r>
              <a:rPr lang="en-ID" sz="240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diambil</a:t>
            </a:r>
            <a:r>
              <a:rPr lang="en-ID" sz="24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40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datanya</a:t>
            </a:r>
            <a:r>
              <a:rPr lang="en-ID" sz="24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ID" sz="24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1785067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B78C2C99-6326-A448-CC3A-011966C543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28456"/>
            <a:ext cx="8020050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Rumus Slovin : digunakan populasi kurang dari 1000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Contoh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Anita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ingin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meneliti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Pengaruh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ES" sz="2400" dirty="0" err="1">
                <a:latin typeface="Arial" panose="020B0604020202020204" pitchFamily="34" charset="0"/>
                <a:cs typeface="Arial" panose="020B0604020202020204" pitchFamily="34" charset="0"/>
              </a:rPr>
              <a:t>Penerapan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dirty="0" err="1">
                <a:latin typeface="Arial" panose="020B0604020202020204" pitchFamily="34" charset="0"/>
                <a:cs typeface="Arial" panose="020B0604020202020204" pitchFamily="34" charset="0"/>
              </a:rPr>
              <a:t>Profil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dirty="0" err="1">
                <a:latin typeface="Arial" panose="020B0604020202020204" pitchFamily="34" charset="0"/>
                <a:cs typeface="Arial" panose="020B0604020202020204" pitchFamily="34" charset="0"/>
              </a:rPr>
              <a:t>Pelajar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dirty="0" err="1">
                <a:latin typeface="Arial" panose="020B0604020202020204" pitchFamily="34" charset="0"/>
                <a:cs typeface="Arial" panose="020B0604020202020204" pitchFamily="34" charset="0"/>
              </a:rPr>
              <a:t>Pancasila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dengan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Hasil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Belajar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Siswa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Jumlah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seluruh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siswa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Ta’mirul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Surakarta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dalah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550 orang.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Berapa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sampel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yang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diperlukan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untuk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penelitian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Jawab: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49" name="Picture 5" descr="jawaban-rumus-slovin-1">
            <a:extLst>
              <a:ext uri="{FF2B5EF4-FFF2-40B4-BE49-F238E27FC236}">
                <a16:creationId xmlns:a16="http://schemas.microsoft.com/office/drawing/2014/main" id="{2E506762-3C71-9553-668D-F2FC8AC1E7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550" y="3916672"/>
            <a:ext cx="5238750" cy="2612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84598404-4D95-90A8-A9D9-BDD1F22C8E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72366"/>
            <a:ext cx="1163955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Jadi,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sampel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diperlukan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penelitian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atas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berjumlah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85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responden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E7A2C12-FCF7-5166-0061-DEAAC6D62881}"/>
              </a:ext>
            </a:extLst>
          </p:cNvPr>
          <p:cNvSpPr/>
          <p:nvPr/>
        </p:nvSpPr>
        <p:spPr>
          <a:xfrm>
            <a:off x="8429625" y="542942"/>
            <a:ext cx="3619500" cy="261234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158BE2-2FB6-768D-1E6F-EFF5B5C574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1150" y="1143995"/>
            <a:ext cx="2076450" cy="1409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5784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F7507541-3E96-0FF2-89D1-88C839AC50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150" y="414558"/>
            <a:ext cx="8305800" cy="1538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Rumus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Yamane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Rumus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Yamane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digunakan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apabila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populasi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yang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kamu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teliti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berjumlah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lebih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dari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1000 orang.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073" name="Picture 3" descr="rumus yamane">
            <a:extLst>
              <a:ext uri="{FF2B5EF4-FFF2-40B4-BE49-F238E27FC236}">
                <a16:creationId xmlns:a16="http://schemas.microsoft.com/office/drawing/2014/main" id="{20F87528-99BC-079D-C667-41F7A91F76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050" y="2876549"/>
            <a:ext cx="1943100" cy="902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34FBA474-5B5B-ADC1-8B2E-624E19FECA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450" y="3446415"/>
            <a:ext cx="988695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Contoh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Anita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ingin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meneliti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Pengaruh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Aplikasi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Tiktok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terhadap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Minat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Belanja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Masyarakat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Kartasura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.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Jumlah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seluruh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pengguna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Tiktok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di </a:t>
            </a:r>
            <a:r>
              <a:rPr kumimoji="0" lang="id-ID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Kartasura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adalah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3285 orang.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Berapa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sampel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yang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diperlukan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untuk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penelitian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3F3ED44F-FB34-26BA-B696-6FCBDFCFAE4A}"/>
              </a:ext>
            </a:extLst>
          </p:cNvPr>
          <p:cNvSpPr/>
          <p:nvPr/>
        </p:nvSpPr>
        <p:spPr>
          <a:xfrm>
            <a:off x="4953000" y="2072031"/>
            <a:ext cx="6343650" cy="217890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n=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sampel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N=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populasi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d=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tingkat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kesalahan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untuk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penelitian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kuantitatif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menggunakan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tingkat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10%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8122710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4853B-AEEB-EEEF-2EA7-75394E1F8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Sampel</a:t>
            </a:r>
            <a:endParaRPr lang="en-ID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0BA1E8A-17FB-94C5-CAD9-37933BCD34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6900" y="1823234"/>
            <a:ext cx="140455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Jawab: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7" name="Picture 2" descr="jawaban-rumus-yamane">
            <a:extLst>
              <a:ext uri="{FF2B5EF4-FFF2-40B4-BE49-F238E27FC236}">
                <a16:creationId xmlns:a16="http://schemas.microsoft.com/office/drawing/2014/main" id="{7EC0DD86-5B69-8761-297A-2397561058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00" y="2302437"/>
            <a:ext cx="8553450" cy="3090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55F6C8DE-BE17-8DC8-35E4-88ED1FA12B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5449101"/>
            <a:ext cx="79629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Jadi,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sampel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diperlukan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penelitian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atas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berjumlah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767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responden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AB0D44B-6B8E-20F6-0116-E2D6701F81C2}"/>
              </a:ext>
            </a:extLst>
          </p:cNvPr>
          <p:cNvSpPr/>
          <p:nvPr/>
        </p:nvSpPr>
        <p:spPr>
          <a:xfrm>
            <a:off x="8110347" y="622683"/>
            <a:ext cx="3524250" cy="240110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pic>
        <p:nvPicPr>
          <p:cNvPr id="6" name="Picture 6" descr="Sampel Penelitian: Pengertian, Tujuan, dan Cara ...">
            <a:extLst>
              <a:ext uri="{FF2B5EF4-FFF2-40B4-BE49-F238E27FC236}">
                <a16:creationId xmlns:a16="http://schemas.microsoft.com/office/drawing/2014/main" id="{E9CCE83D-C7FF-CE81-EAF6-42B882A674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4923" y="1175533"/>
            <a:ext cx="2354476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00827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C2440-12E4-4112-16F1-407CAB08A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Pengumpulan</a:t>
            </a:r>
            <a:r>
              <a:rPr lang="en-US" dirty="0"/>
              <a:t> data 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7F1A3B-37E8-857F-1509-D17BE2351A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Teknik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penarikan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data : </a:t>
            </a:r>
          </a:p>
          <a:p>
            <a:pPr algn="just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ID" sz="280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32B49E5-E0AE-874A-F1F5-39684CB5776E}"/>
              </a:ext>
            </a:extLst>
          </p:cNvPr>
          <p:cNvSpPr/>
          <p:nvPr/>
        </p:nvSpPr>
        <p:spPr>
          <a:xfrm>
            <a:off x="1733550" y="3105150"/>
            <a:ext cx="3276600" cy="21717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Metode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digunakan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bisa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survai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eksperimen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maupun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analisis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isi</a:t>
            </a:r>
            <a:endParaRPr lang="en-ID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EC84856-6A66-7D9B-7E34-CBB1BD814206}"/>
              </a:ext>
            </a:extLst>
          </p:cNvPr>
          <p:cNvSpPr/>
          <p:nvPr/>
        </p:nvSpPr>
        <p:spPr>
          <a:xfrm>
            <a:off x="5867400" y="3105150"/>
            <a:ext cx="4591050" cy="295275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Cara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mengumpulkan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data (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Instrumen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Penelitian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) ;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bisa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kuesioner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angket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observasi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wawancara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dokumentasi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studi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kepuastakaan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442779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AB7E6-23BF-CCC2-8259-142EAE8EB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3350"/>
            <a:ext cx="3505200" cy="819150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PENDAHULUAN</a:t>
            </a:r>
            <a:endParaRPr lang="en-ID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554" name="Picture 2" descr="Curahan Hati Mahasiswa Seputar Skripsi | Universitas Swasta ...">
            <a:extLst>
              <a:ext uri="{FF2B5EF4-FFF2-40B4-BE49-F238E27FC236}">
                <a16:creationId xmlns:a16="http://schemas.microsoft.com/office/drawing/2014/main" id="{CA746FA4-E701-2AF9-9C8A-DC94B42B627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391" y="1809752"/>
            <a:ext cx="3352801" cy="260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0CD398F-A1CF-24D6-0E8F-7ECB319968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90726"/>
            <a:ext cx="3505200" cy="2476500"/>
          </a:xfrm>
          <a:prstGeom prst="rect">
            <a:avLst/>
          </a:prstGeom>
        </p:spPr>
      </p:pic>
      <p:pic>
        <p:nvPicPr>
          <p:cNvPr id="1028" name="Picture 4" descr="Kuliah Lebih Efektif Jika Mahasiswa Aktif : Okezone News">
            <a:extLst>
              <a:ext uri="{FF2B5EF4-FFF2-40B4-BE49-F238E27FC236}">
                <a16:creationId xmlns:a16="http://schemas.microsoft.com/office/drawing/2014/main" id="{4DD20DCB-D5BC-7CCE-F933-9DF3D8C9F9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6776" y="2019301"/>
            <a:ext cx="3043239" cy="24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rrow: Right 2">
            <a:extLst>
              <a:ext uri="{FF2B5EF4-FFF2-40B4-BE49-F238E27FC236}">
                <a16:creationId xmlns:a16="http://schemas.microsoft.com/office/drawing/2014/main" id="{1E4FF712-E99E-509F-FFC5-5CEBE379319E}"/>
              </a:ext>
            </a:extLst>
          </p:cNvPr>
          <p:cNvSpPr/>
          <p:nvPr/>
        </p:nvSpPr>
        <p:spPr>
          <a:xfrm>
            <a:off x="4002285" y="2933701"/>
            <a:ext cx="609600" cy="32385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997F0C46-57BC-72CE-CB3C-5D598DD318BB}"/>
              </a:ext>
            </a:extLst>
          </p:cNvPr>
          <p:cNvSpPr/>
          <p:nvPr/>
        </p:nvSpPr>
        <p:spPr>
          <a:xfrm>
            <a:off x="7924793" y="2952752"/>
            <a:ext cx="609600" cy="32385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7375573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FDACA-749F-E20B-6FEE-E2BB0496B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8213"/>
          </a:xfrm>
        </p:spPr>
        <p:txBody>
          <a:bodyPr>
            <a:normAutofit fontScale="90000"/>
          </a:bodyPr>
          <a:lstStyle/>
          <a:p>
            <a:r>
              <a:rPr lang="en-ID" sz="2200" b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Kuesioner</a:t>
            </a:r>
            <a:br>
              <a:rPr lang="en-ID" sz="4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1F6AF8-D779-876B-C91C-E899A6BCC4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2400" y="879230"/>
            <a:ext cx="8096250" cy="5978769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ID" sz="2400" b="1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Kuesioner</a:t>
            </a:r>
            <a:r>
              <a:rPr lang="en-ID" sz="2400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400" b="1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merupakan</a:t>
            </a:r>
            <a:r>
              <a:rPr lang="en-ID" sz="24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salah </a:t>
            </a:r>
            <a:r>
              <a:rPr lang="en-ID" sz="240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satu</a:t>
            </a:r>
            <a:r>
              <a:rPr lang="en-ID" sz="24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40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teknik</a:t>
            </a:r>
            <a:r>
              <a:rPr lang="en-ID" sz="24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40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pengumpulan</a:t>
            </a:r>
            <a:r>
              <a:rPr lang="en-ID" sz="24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data </a:t>
            </a:r>
            <a:r>
              <a:rPr lang="en-ID" sz="240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atau</a:t>
            </a:r>
            <a:r>
              <a:rPr lang="en-ID" sz="24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yang </a:t>
            </a:r>
            <a:r>
              <a:rPr lang="en-ID" sz="240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disebut</a:t>
            </a:r>
            <a:r>
              <a:rPr lang="en-ID" sz="24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40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sebagai</a:t>
            </a:r>
            <a:r>
              <a:rPr lang="en-ID" sz="24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400" b="1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instrumen</a:t>
            </a:r>
            <a:r>
              <a:rPr lang="en-ID" sz="2400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400" b="1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penelitian</a:t>
            </a:r>
            <a:r>
              <a:rPr lang="en-ID" sz="2400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400" b="1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kuantitatif</a:t>
            </a:r>
            <a:r>
              <a:rPr lang="en-ID" sz="24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 Teknik </a:t>
            </a:r>
            <a:r>
              <a:rPr lang="en-ID" sz="240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pengumpulan</a:t>
            </a:r>
            <a:r>
              <a:rPr lang="en-ID" sz="24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data pada </a:t>
            </a:r>
            <a:r>
              <a:rPr lang="en-ID" sz="240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penelitian</a:t>
            </a:r>
            <a:r>
              <a:rPr lang="en-ID" sz="24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40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kuantitatif</a:t>
            </a:r>
            <a:r>
              <a:rPr lang="en-ID" sz="24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juga </a:t>
            </a:r>
            <a:r>
              <a:rPr lang="en-ID" sz="240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bisa</a:t>
            </a:r>
            <a:r>
              <a:rPr lang="en-ID" sz="24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40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dilakukan</a:t>
            </a:r>
            <a:r>
              <a:rPr lang="en-ID" sz="24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40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dengan</a:t>
            </a:r>
            <a:r>
              <a:rPr lang="en-ID" sz="24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40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cara</a:t>
            </a:r>
            <a:r>
              <a:rPr lang="en-ID" sz="24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40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observasi</a:t>
            </a:r>
            <a:r>
              <a:rPr lang="en-ID" sz="24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ID" sz="240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wawancara</a:t>
            </a:r>
            <a:r>
              <a:rPr lang="en-ID" sz="24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ID" sz="240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dokumentasi</a:t>
            </a:r>
            <a:r>
              <a:rPr lang="en-ID" sz="24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ID" sz="240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atau</a:t>
            </a:r>
            <a:r>
              <a:rPr lang="en-ID" sz="24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40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studi</a:t>
            </a:r>
            <a:r>
              <a:rPr lang="en-ID" sz="24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40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kepustakaan</a:t>
            </a:r>
            <a:r>
              <a:rPr lang="en-ID" sz="24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ID" sz="240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Semuanya</a:t>
            </a:r>
            <a:r>
              <a:rPr lang="en-ID" sz="24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40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tergantung</a:t>
            </a:r>
            <a:r>
              <a:rPr lang="en-ID" sz="24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40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dari</a:t>
            </a:r>
            <a:r>
              <a:rPr lang="en-ID" sz="24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40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kebutuhan</a:t>
            </a:r>
            <a:r>
              <a:rPr lang="en-ID" sz="24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masing-masing </a:t>
            </a:r>
            <a:r>
              <a:rPr lang="en-ID" sz="240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peneliti</a:t>
            </a:r>
            <a:r>
              <a:rPr lang="en-ID" sz="24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ID" sz="24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D" sz="24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ID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982FD65-E5CB-FA03-E931-91AB83E67FB8}"/>
              </a:ext>
            </a:extLst>
          </p:cNvPr>
          <p:cNvSpPr/>
          <p:nvPr/>
        </p:nvSpPr>
        <p:spPr>
          <a:xfrm>
            <a:off x="133350" y="1183175"/>
            <a:ext cx="3581400" cy="241617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2902BA-9BA8-D62A-A76D-4334336083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202" y="1509759"/>
            <a:ext cx="1621696" cy="1855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9929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43C90-C935-6348-0E80-8A5CE4238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8263"/>
            <a:ext cx="6096000" cy="489437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Pengembangan</a:t>
            </a:r>
            <a:r>
              <a:rPr lang="en-US" dirty="0"/>
              <a:t> Instrument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5E5D2C-581A-3212-A4A7-8131C89D8B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647700"/>
            <a:ext cx="7810500" cy="5638801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ID" sz="31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Dalam</a:t>
            </a:r>
            <a:r>
              <a:rPr lang="en-ID" sz="31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31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penelitian</a:t>
            </a:r>
            <a:r>
              <a:rPr lang="en-ID" sz="31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31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sosial</a:t>
            </a:r>
            <a:r>
              <a:rPr lang="en-ID" sz="31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ID" sz="31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sering</a:t>
            </a:r>
            <a:r>
              <a:rPr lang="en-ID" sz="31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31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instrumen</a:t>
            </a:r>
            <a:r>
              <a:rPr lang="en-ID" sz="31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ID" sz="31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akan</a:t>
            </a:r>
            <a:r>
              <a:rPr lang="en-ID" sz="31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31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digunakan</a:t>
            </a:r>
            <a:r>
              <a:rPr lang="en-ID" sz="31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31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untuk</a:t>
            </a:r>
            <a:r>
              <a:rPr lang="en-ID" sz="31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31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meneliti</a:t>
            </a:r>
            <a:r>
              <a:rPr lang="en-ID" sz="31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31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belum</a:t>
            </a:r>
            <a:r>
              <a:rPr lang="en-ID" sz="31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31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ada</a:t>
            </a:r>
            <a:r>
              <a:rPr lang="en-ID" sz="31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ID" sz="31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sehingga</a:t>
            </a:r>
            <a:r>
              <a:rPr lang="en-ID" sz="31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31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peneliti</a:t>
            </a:r>
            <a:r>
              <a:rPr lang="en-ID" sz="31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31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harus</a:t>
            </a:r>
            <a:r>
              <a:rPr lang="en-ID" sz="31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31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membuat</a:t>
            </a:r>
            <a:r>
              <a:rPr lang="en-ID" sz="31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31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atau</a:t>
            </a:r>
            <a:r>
              <a:rPr lang="en-ID" sz="31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31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mengembangkan</a:t>
            </a:r>
            <a:r>
              <a:rPr lang="en-ID" sz="31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31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sendiri</a:t>
            </a:r>
            <a:r>
              <a:rPr lang="en-ID" sz="31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Agar instrument </a:t>
            </a:r>
            <a:r>
              <a:rPr lang="en-ID" sz="31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dapat</a:t>
            </a:r>
            <a:r>
              <a:rPr lang="en-ID" sz="31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31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dipercaya</a:t>
            </a:r>
            <a:r>
              <a:rPr lang="en-ID" sz="31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ID" sz="31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maka</a:t>
            </a:r>
            <a:r>
              <a:rPr lang="en-ID" sz="31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31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harus</a:t>
            </a:r>
            <a:r>
              <a:rPr lang="en-ID" sz="31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31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diuji</a:t>
            </a:r>
            <a:r>
              <a:rPr lang="en-ID" sz="31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31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validitas</a:t>
            </a:r>
            <a:r>
              <a:rPr lang="en-ID" sz="31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dan </a:t>
            </a:r>
            <a:r>
              <a:rPr lang="en-ID" sz="31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reliabilitasnya</a:t>
            </a:r>
            <a:r>
              <a:rPr lang="en-ID" sz="31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endParaRPr lang="en-ID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F9F699C-33F8-CA7C-E729-B250A82DFE7F}"/>
              </a:ext>
            </a:extLst>
          </p:cNvPr>
          <p:cNvSpPr/>
          <p:nvPr/>
        </p:nvSpPr>
        <p:spPr>
          <a:xfrm>
            <a:off x="8820150" y="571499"/>
            <a:ext cx="2762250" cy="285750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FDAE24-7CB3-83A3-D79F-DAC0EB416C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7350" y="1360608"/>
            <a:ext cx="1847850" cy="1279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6811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4231F-F159-29BB-F3F9-ABE1C3820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2400"/>
            <a:ext cx="6591300" cy="1043940"/>
          </a:xfrm>
        </p:spPr>
        <p:txBody>
          <a:bodyPr>
            <a:normAutofit fontScale="90000"/>
          </a:bodyPr>
          <a:lstStyle/>
          <a:p>
            <a:br>
              <a:rPr lang="en-ID" sz="1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ID" sz="1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ID" sz="31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Analisis</a:t>
            </a:r>
            <a:r>
              <a:rPr lang="en-ID" sz="31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Data </a:t>
            </a:r>
            <a:br>
              <a:rPr lang="en-ID" sz="3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ID" sz="31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75BB66-02F6-1C6A-7695-76669F47DF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66800"/>
            <a:ext cx="8553450" cy="4286250"/>
          </a:xfrm>
        </p:spPr>
        <p:txBody>
          <a:bodyPr>
            <a:normAutofit/>
          </a:bodyPr>
          <a:lstStyle/>
          <a:p>
            <a:pPr marL="0" lvl="8" indent="0" algn="just">
              <a:buNone/>
            </a:pPr>
            <a:r>
              <a:rPr lang="en-ID" sz="2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Data yang </a:t>
            </a:r>
            <a:r>
              <a:rPr lang="en-ID" sz="2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terkumpul</a:t>
            </a:r>
            <a:r>
              <a:rPr lang="en-ID" sz="2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selanjutnya</a:t>
            </a:r>
            <a:r>
              <a:rPr lang="en-ID" sz="2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dianalisis</a:t>
            </a:r>
            <a:r>
              <a:rPr lang="en-ID" sz="2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ID" sz="2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Analisis</a:t>
            </a:r>
            <a:r>
              <a:rPr lang="en-ID" sz="2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diarahkan</a:t>
            </a:r>
            <a:r>
              <a:rPr lang="en-ID" sz="2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untuk</a:t>
            </a:r>
            <a:r>
              <a:rPr lang="en-ID" sz="2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menjawab</a:t>
            </a:r>
            <a:r>
              <a:rPr lang="en-ID" sz="2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rumusan</a:t>
            </a:r>
            <a:r>
              <a:rPr lang="en-ID" sz="2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masalah</a:t>
            </a:r>
            <a:r>
              <a:rPr lang="en-ID" sz="2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dan </a:t>
            </a:r>
            <a:r>
              <a:rPr lang="en-ID" sz="2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hipotesis</a:t>
            </a:r>
            <a:r>
              <a:rPr lang="en-ID" sz="2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ID" sz="2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diajukan</a:t>
            </a:r>
            <a:r>
              <a:rPr lang="en-ID" sz="2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ID" sz="2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Dalam</a:t>
            </a:r>
            <a:r>
              <a:rPr lang="en-ID" sz="2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penelitian</a:t>
            </a:r>
            <a:r>
              <a:rPr lang="en-ID" sz="2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kuantitatif</a:t>
            </a:r>
            <a:r>
              <a:rPr lang="en-ID" sz="2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analisis</a:t>
            </a:r>
            <a:r>
              <a:rPr lang="en-ID" sz="2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data </a:t>
            </a:r>
            <a:r>
              <a:rPr lang="en-ID" sz="2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menggunakan</a:t>
            </a:r>
            <a:r>
              <a:rPr lang="en-ID" sz="2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statistic. </a:t>
            </a:r>
            <a:r>
              <a:rPr lang="en-ID" sz="2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Statistik</a:t>
            </a:r>
            <a:r>
              <a:rPr lang="en-ID" sz="2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ID" sz="2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digunakan</a:t>
            </a:r>
            <a:r>
              <a:rPr lang="en-ID" sz="2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dapat</a:t>
            </a:r>
            <a:r>
              <a:rPr lang="en-ID" sz="2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berupa</a:t>
            </a:r>
            <a:r>
              <a:rPr lang="en-ID" sz="2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statistik</a:t>
            </a:r>
            <a:r>
              <a:rPr lang="en-ID" sz="2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deskriptif</a:t>
            </a:r>
            <a:r>
              <a:rPr lang="en-ID" sz="2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dan </a:t>
            </a:r>
            <a:r>
              <a:rPr lang="en-ID" sz="2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inferensial</a:t>
            </a:r>
            <a:r>
              <a:rPr lang="en-ID" sz="2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 </a:t>
            </a:r>
            <a:r>
              <a:rPr lang="en-ID" sz="2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induktif</a:t>
            </a:r>
            <a:r>
              <a:rPr lang="en-ID" sz="2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ID" sz="2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Statistik</a:t>
            </a:r>
            <a:r>
              <a:rPr lang="en-ID" sz="2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inferensial</a:t>
            </a:r>
            <a:r>
              <a:rPr lang="en-ID" sz="2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dapat</a:t>
            </a:r>
            <a:r>
              <a:rPr lang="en-ID" sz="2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berupa</a:t>
            </a:r>
            <a:r>
              <a:rPr lang="en-ID" sz="2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statistic </a:t>
            </a:r>
            <a:r>
              <a:rPr lang="en-ID" sz="2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parametris</a:t>
            </a:r>
            <a:r>
              <a:rPr lang="en-ID" sz="2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dan statistic </a:t>
            </a:r>
            <a:r>
              <a:rPr lang="en-ID" sz="2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nonparametris</a:t>
            </a:r>
            <a:r>
              <a:rPr lang="en-ID" sz="2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ID" sz="2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Peneliti</a:t>
            </a:r>
            <a:r>
              <a:rPr lang="en-ID" sz="2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menggunakan</a:t>
            </a:r>
            <a:r>
              <a:rPr lang="en-ID" sz="2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statistic </a:t>
            </a:r>
            <a:r>
              <a:rPr lang="en-ID" sz="2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inferensial</a:t>
            </a:r>
            <a:r>
              <a:rPr lang="en-ID" sz="2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bila</a:t>
            </a:r>
            <a:r>
              <a:rPr lang="en-ID" sz="2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penelitian</a:t>
            </a:r>
            <a:r>
              <a:rPr lang="en-ID" sz="2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dilakukan</a:t>
            </a:r>
            <a:r>
              <a:rPr lang="en-ID" sz="2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pada </a:t>
            </a:r>
            <a:r>
              <a:rPr lang="en-ID" sz="2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sampel</a:t>
            </a:r>
            <a:r>
              <a:rPr lang="en-ID" sz="2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ID" sz="2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diambil</a:t>
            </a:r>
            <a:r>
              <a:rPr lang="en-ID" sz="2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secara</a:t>
            </a:r>
            <a:r>
              <a:rPr lang="en-ID" sz="2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random. </a:t>
            </a:r>
          </a:p>
          <a:p>
            <a:endParaRPr lang="en-ID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88C400E-CDEE-36FC-F829-4F249B557E19}"/>
              </a:ext>
            </a:extLst>
          </p:cNvPr>
          <p:cNvSpPr/>
          <p:nvPr/>
        </p:nvSpPr>
        <p:spPr>
          <a:xfrm>
            <a:off x="8908717" y="876300"/>
            <a:ext cx="2857500" cy="249555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905FDA1-8D75-DD9B-3F9E-271C400DB4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7002" y="1390650"/>
            <a:ext cx="1860929" cy="146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420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11E220-9B85-F357-A167-4D3C10547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6762750" cy="1257300"/>
          </a:xfrm>
        </p:spPr>
        <p:txBody>
          <a:bodyPr>
            <a:normAutofit/>
          </a:bodyPr>
          <a:lstStyle/>
          <a:p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EB8EDC-DE0F-2557-A850-540B10270C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66750"/>
            <a:ext cx="8382000" cy="6191250"/>
          </a:xfrm>
        </p:spPr>
        <p:txBody>
          <a:bodyPr>
            <a:normAutofit/>
          </a:bodyPr>
          <a:lstStyle/>
          <a:p>
            <a:endParaRPr lang="en-ID" dirty="0"/>
          </a:p>
          <a:p>
            <a:pPr algn="just"/>
            <a:r>
              <a:rPr lang="en-ID" sz="32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Data </a:t>
            </a:r>
            <a:r>
              <a:rPr lang="en-ID" sz="32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hasil</a:t>
            </a:r>
            <a:r>
              <a:rPr lang="en-ID" sz="32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32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analisis</a:t>
            </a:r>
            <a:r>
              <a:rPr lang="en-ID" sz="32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32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selanjutnya</a:t>
            </a:r>
            <a:r>
              <a:rPr lang="en-ID" sz="32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32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disajikan</a:t>
            </a:r>
            <a:r>
              <a:rPr lang="en-ID" sz="32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dan </a:t>
            </a:r>
            <a:r>
              <a:rPr lang="en-ID" sz="32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diberikan</a:t>
            </a:r>
            <a:r>
              <a:rPr lang="en-ID" sz="32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32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pembahasan</a:t>
            </a:r>
            <a:r>
              <a:rPr lang="en-ID" sz="32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ID" sz="32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Penyajian</a:t>
            </a:r>
            <a:r>
              <a:rPr lang="en-ID" sz="32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data </a:t>
            </a:r>
            <a:r>
              <a:rPr lang="en-ID" sz="32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dapat</a:t>
            </a:r>
            <a:r>
              <a:rPr lang="en-ID" sz="32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32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menggunakan</a:t>
            </a:r>
            <a:r>
              <a:rPr lang="en-ID" sz="32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table, table </a:t>
            </a:r>
            <a:r>
              <a:rPr lang="en-ID" sz="32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distribusi</a:t>
            </a:r>
            <a:r>
              <a:rPr lang="en-ID" sz="32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32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frekeunsi</a:t>
            </a:r>
            <a:r>
              <a:rPr lang="en-ID" sz="32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ID" sz="32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grafik</a:t>
            </a:r>
            <a:r>
              <a:rPr lang="en-ID" sz="32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garis, </a:t>
            </a:r>
            <a:r>
              <a:rPr lang="en-ID" sz="32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grafik</a:t>
            </a:r>
            <a:r>
              <a:rPr lang="en-ID" sz="32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32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batang</a:t>
            </a:r>
            <a:r>
              <a:rPr lang="en-ID" sz="32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ID" sz="32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piechart</a:t>
            </a:r>
            <a:r>
              <a:rPr lang="en-ID" sz="32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(diagram </a:t>
            </a:r>
            <a:r>
              <a:rPr lang="en-ID" sz="32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lingkaran</a:t>
            </a:r>
            <a:r>
              <a:rPr lang="en-ID" sz="32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), dan pictogram. </a:t>
            </a:r>
            <a:r>
              <a:rPr lang="en-ID" sz="32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Pembahasan</a:t>
            </a:r>
            <a:r>
              <a:rPr lang="en-ID" sz="32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32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terhadap</a:t>
            </a:r>
            <a:r>
              <a:rPr lang="en-ID" sz="32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32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hasil</a:t>
            </a:r>
            <a:r>
              <a:rPr lang="en-ID" sz="32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32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penelitian</a:t>
            </a:r>
            <a:r>
              <a:rPr lang="en-ID" sz="32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32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merupakan</a:t>
            </a:r>
            <a:r>
              <a:rPr lang="en-ID" sz="32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32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penjelasan</a:t>
            </a:r>
            <a:r>
              <a:rPr lang="en-ID" sz="32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ID" sz="32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mendalam</a:t>
            </a:r>
            <a:r>
              <a:rPr lang="en-ID" sz="32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dan </a:t>
            </a:r>
            <a:r>
              <a:rPr lang="en-ID" sz="32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interpretasi</a:t>
            </a:r>
            <a:r>
              <a:rPr lang="en-ID" sz="32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32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terhadap</a:t>
            </a:r>
            <a:r>
              <a:rPr lang="en-ID" sz="32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data-data yang </a:t>
            </a:r>
            <a:r>
              <a:rPr lang="en-ID" sz="32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telah</a:t>
            </a:r>
            <a:r>
              <a:rPr lang="en-ID" sz="32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32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disajikan</a:t>
            </a:r>
            <a:r>
              <a:rPr lang="en-ID" sz="32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25596A6-999F-3E8A-1C60-50850E1130C8}"/>
              </a:ext>
            </a:extLst>
          </p:cNvPr>
          <p:cNvSpPr/>
          <p:nvPr/>
        </p:nvSpPr>
        <p:spPr>
          <a:xfrm>
            <a:off x="8801100" y="257175"/>
            <a:ext cx="3105150" cy="23241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pic>
        <p:nvPicPr>
          <p:cNvPr id="5" name="Picture 2" descr="483.532 Gambar, Foto Stok, Objek 3D, &amp; Vektor Wawancara ...">
            <a:extLst>
              <a:ext uri="{FF2B5EF4-FFF2-40B4-BE49-F238E27FC236}">
                <a16:creationId xmlns:a16="http://schemas.microsoft.com/office/drawing/2014/main" id="{4503E327-1FE8-FEFA-274B-4432D8036D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0342" y="572260"/>
            <a:ext cx="1346666" cy="1639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66919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85216"/>
            <a:ext cx="12192000" cy="654037"/>
          </a:xfrm>
        </p:spPr>
        <p:txBody>
          <a:bodyPr>
            <a:normAutofit/>
          </a:bodyPr>
          <a:lstStyle/>
          <a:p>
            <a:r>
              <a:rPr lang="id-ID" sz="2400" dirty="0">
                <a:latin typeface="Arial" panose="020B0604020202020204" pitchFamily="34" charset="0"/>
                <a:cs typeface="Arial" panose="020B0604020202020204" pitchFamily="34" charset="0"/>
              </a:rPr>
              <a:t>Contoh kuesioner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840F1EC-AA52-01E0-15D7-C6D4F547DE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82843"/>
            <a:ext cx="12191999" cy="5775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900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Contoh data primer</a:t>
            </a: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540042"/>
            <a:ext cx="12192000" cy="5317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5536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726226"/>
          </a:xfrm>
        </p:spPr>
        <p:txBody>
          <a:bodyPr>
            <a:normAutofit/>
          </a:bodyPr>
          <a:lstStyle/>
          <a:p>
            <a:r>
              <a:rPr lang="id-ID" sz="2400" dirty="0"/>
              <a:t>Contoh tabel tunggal dan tabel distribusi frekeunsi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5189"/>
            <a:ext cx="12191999" cy="5642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17063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F9E29-6759-4C44-977D-807EAD8D8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00533"/>
            <a:ext cx="10744200" cy="1499616"/>
          </a:xfrm>
        </p:spPr>
        <p:txBody>
          <a:bodyPr/>
          <a:lstStyle/>
          <a:p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regresi</a:t>
            </a:r>
            <a:endParaRPr lang="en-ID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83F05D8-A785-4F5C-BBFD-5E2E0791BD8F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779490"/>
            <a:ext cx="12191999" cy="6078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3017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588CD-C871-4FD4-B8A5-FC4E7414C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600"/>
            <a:ext cx="10729209" cy="1499616"/>
          </a:xfrm>
        </p:spPr>
        <p:txBody>
          <a:bodyPr/>
          <a:lstStyle/>
          <a:p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id-ID" dirty="0"/>
              <a:t>: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korelasi</a:t>
            </a:r>
            <a:endParaRPr lang="en-ID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3B939B1-9F04-4A72-82A5-72F3AB1558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998622"/>
            <a:ext cx="12191999" cy="5859378"/>
          </a:xfrm>
        </p:spPr>
      </p:pic>
    </p:spTree>
    <p:extLst>
      <p:ext uri="{BB962C8B-B14F-4D97-AF65-F5344CB8AC3E}">
        <p14:creationId xmlns:p14="http://schemas.microsoft.com/office/powerpoint/2010/main" val="19757007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97D5D-52E5-4E2F-891C-449998293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2084832"/>
          </a:xfrm>
        </p:spPr>
        <p:txBody>
          <a:bodyPr/>
          <a:lstStyle/>
          <a:p>
            <a:r>
              <a:rPr lang="en-US" dirty="0" err="1"/>
              <a:t>Contoh</a:t>
            </a:r>
            <a:r>
              <a:rPr lang="id-ID" dirty="0"/>
              <a:t> : </a:t>
            </a:r>
            <a:r>
              <a:rPr lang="en-US" dirty="0" err="1"/>
              <a:t>hasil</a:t>
            </a:r>
            <a:r>
              <a:rPr lang="en-US" dirty="0"/>
              <a:t> reliability</a:t>
            </a:r>
            <a:endParaRPr lang="en-ID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E8572B2-4957-4B39-B848-62BC22F93C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334125"/>
            <a:ext cx="12191999" cy="5553856"/>
          </a:xfrm>
        </p:spPr>
      </p:pic>
    </p:spTree>
    <p:extLst>
      <p:ext uri="{BB962C8B-B14F-4D97-AF65-F5344CB8AC3E}">
        <p14:creationId xmlns:p14="http://schemas.microsoft.com/office/powerpoint/2010/main" val="29264713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8AC654-B0E6-1C69-3575-F68F83F800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3162300"/>
            <a:ext cx="11296650" cy="3695700"/>
          </a:xfrm>
        </p:spPr>
        <p:txBody>
          <a:bodyPr>
            <a:normAutofit fontScale="25000" lnSpcReduction="20000"/>
          </a:bodyPr>
          <a:lstStyle/>
          <a:p>
            <a:pPr marL="26670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id-ID" sz="96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Apakah </a:t>
            </a:r>
            <a:r>
              <a:rPr lang="en-ID" sz="960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seorang</a:t>
            </a:r>
            <a:r>
              <a:rPr lang="en-ID" sz="96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960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mahasiswa</a:t>
            </a:r>
            <a:r>
              <a:rPr lang="en-ID" sz="96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960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harus</a:t>
            </a:r>
            <a:r>
              <a:rPr lang="en-ID" sz="96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960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melakukan</a:t>
            </a:r>
            <a:r>
              <a:rPr lang="en-ID" sz="96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960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penelitian</a:t>
            </a:r>
            <a:r>
              <a:rPr lang="en-ID" sz="96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?</a:t>
            </a:r>
            <a:r>
              <a:rPr lang="id-ID" sz="96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Jawabnya, Ya.</a:t>
            </a:r>
            <a:endParaRPr lang="en-ID" sz="96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80340" algn="just">
              <a:lnSpc>
                <a:spcPct val="107000"/>
              </a:lnSpc>
              <a:spcAft>
                <a:spcPts val="800"/>
              </a:spcAft>
            </a:pPr>
            <a:r>
              <a:rPr lang="id-ID" sz="96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Karena disamping untuk mengembangkan keterampilan berpikir kritis dan analitis dalam memecahkan masalah yang begitu kompleks. Juga untuk menunjang tingkat kesarjaannya.   </a:t>
            </a:r>
            <a:endParaRPr lang="en-US" sz="9600" kern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0340" algn="just">
              <a:lnSpc>
                <a:spcPct val="107000"/>
              </a:lnSpc>
              <a:spcAft>
                <a:spcPts val="800"/>
              </a:spcAft>
            </a:pPr>
            <a:r>
              <a:rPr lang="id-ID" sz="96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Jadi mahasiswa diajak untuk menganalisis data, mengevaluasi informasi, dan mengambil keputusan berdasarkan bukti-bukti yang kuat.</a:t>
            </a:r>
            <a:endParaRPr lang="en-ID" sz="96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algn="just">
              <a:lnSpc>
                <a:spcPct val="107000"/>
              </a:lnSpc>
              <a:spcAft>
                <a:spcPts val="800"/>
              </a:spcAft>
            </a:pPr>
            <a:r>
              <a:rPr lang="id-ID" sz="96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ID" sz="96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ID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A1428CF-17DB-C91F-8461-7E6EEADE3473}"/>
              </a:ext>
            </a:extLst>
          </p:cNvPr>
          <p:cNvSpPr/>
          <p:nvPr/>
        </p:nvSpPr>
        <p:spPr>
          <a:xfrm>
            <a:off x="7429500" y="838200"/>
            <a:ext cx="3733800" cy="23241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pic>
        <p:nvPicPr>
          <p:cNvPr id="5" name="Picture 2" descr="Mahasiswa Multietnis Melakukan Penelitian Bersama Di ...">
            <a:extLst>
              <a:ext uri="{FF2B5EF4-FFF2-40B4-BE49-F238E27FC236}">
                <a16:creationId xmlns:a16="http://schemas.microsoft.com/office/drawing/2014/main" id="{4FFEFE0D-6B31-E812-C59B-0EE2C86D5A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1950" y="1162050"/>
            <a:ext cx="2628899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26189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4D5836-248F-800F-C067-0658C27DCC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438400"/>
            <a:ext cx="11029950" cy="4419600"/>
          </a:xfrm>
        </p:spPr>
        <p:txBody>
          <a:bodyPr/>
          <a:lstStyle/>
          <a:p>
            <a:pPr algn="just"/>
            <a:r>
              <a:rPr lang="en-ID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Kesimpulan </a:t>
            </a:r>
            <a:r>
              <a:rPr lang="en-ID" sz="24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berisi</a:t>
            </a:r>
            <a:r>
              <a:rPr lang="en-ID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4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jawaban</a:t>
            </a:r>
            <a:r>
              <a:rPr lang="en-ID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4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singkat</a:t>
            </a:r>
            <a:r>
              <a:rPr lang="en-ID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4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terhadap</a:t>
            </a:r>
            <a:r>
              <a:rPr lang="en-ID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4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setiap</a:t>
            </a:r>
            <a:r>
              <a:rPr lang="en-ID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4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rumusan</a:t>
            </a:r>
            <a:r>
              <a:rPr lang="en-ID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4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masalah</a:t>
            </a:r>
            <a:r>
              <a:rPr lang="en-ID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4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berdasarkan</a:t>
            </a:r>
            <a:r>
              <a:rPr lang="en-ID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data yang </a:t>
            </a:r>
            <a:r>
              <a:rPr lang="en-ID" sz="24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telah</a:t>
            </a:r>
            <a:r>
              <a:rPr lang="en-ID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4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terkumpul</a:t>
            </a:r>
            <a:r>
              <a:rPr lang="en-ID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Jadi </a:t>
            </a:r>
            <a:r>
              <a:rPr lang="en-ID" sz="24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kalau</a:t>
            </a:r>
            <a:r>
              <a:rPr lang="en-ID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4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rumusan</a:t>
            </a:r>
            <a:r>
              <a:rPr lang="en-ID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4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masalah</a:t>
            </a:r>
            <a:r>
              <a:rPr lang="en-ID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4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ada</a:t>
            </a:r>
            <a:r>
              <a:rPr lang="en-ID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lima, </a:t>
            </a:r>
            <a:r>
              <a:rPr lang="en-ID" sz="24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maka</a:t>
            </a:r>
            <a:r>
              <a:rPr lang="en-ID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4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kesimpulannya</a:t>
            </a:r>
            <a:r>
              <a:rPr lang="en-ID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juga </a:t>
            </a:r>
            <a:r>
              <a:rPr lang="en-ID" sz="24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ada</a:t>
            </a:r>
            <a:r>
              <a:rPr lang="en-ID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lima. Karena </a:t>
            </a:r>
            <a:r>
              <a:rPr lang="en-ID" sz="24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peneliti</a:t>
            </a:r>
            <a:r>
              <a:rPr lang="en-ID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4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melakukan</a:t>
            </a:r>
            <a:r>
              <a:rPr lang="en-ID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4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penelitian</a:t>
            </a:r>
            <a:r>
              <a:rPr lang="en-ID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4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bertujuan</a:t>
            </a:r>
            <a:r>
              <a:rPr lang="en-ID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4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untuk</a:t>
            </a:r>
            <a:r>
              <a:rPr lang="en-ID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4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memecahkan</a:t>
            </a:r>
            <a:r>
              <a:rPr lang="en-ID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4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masalah</a:t>
            </a:r>
            <a:r>
              <a:rPr lang="en-ID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ID" sz="24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maka</a:t>
            </a:r>
            <a:r>
              <a:rPr lang="en-ID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4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peneliti</a:t>
            </a:r>
            <a:r>
              <a:rPr lang="en-ID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4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berkewajiban</a:t>
            </a:r>
            <a:r>
              <a:rPr lang="en-ID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4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untuk</a:t>
            </a:r>
            <a:r>
              <a:rPr lang="en-ID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4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memberikan</a:t>
            </a:r>
            <a:r>
              <a:rPr lang="en-ID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saran-saran. </a:t>
            </a:r>
          </a:p>
          <a:p>
            <a:endParaRPr lang="en-ID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06BFC1B-15D6-CED6-5871-3F05D9BA8D82}"/>
              </a:ext>
            </a:extLst>
          </p:cNvPr>
          <p:cNvSpPr/>
          <p:nvPr/>
        </p:nvSpPr>
        <p:spPr>
          <a:xfrm>
            <a:off x="338528" y="164892"/>
            <a:ext cx="3829050" cy="192405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KESIMPULAN </a:t>
            </a:r>
            <a:endParaRPr lang="en-ID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96313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3B079-641F-1DAC-56A4-2C6B18C9D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450" y="438150"/>
            <a:ext cx="2095500" cy="666750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                 Saran </a:t>
            </a:r>
            <a:endParaRPr lang="en-ID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9E59C3-5EF3-CA31-928F-A363B80C1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23900"/>
            <a:ext cx="11868150" cy="5429250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endParaRPr lang="en-ID" sz="24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endParaRPr lang="en-ID" sz="24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endParaRPr lang="en-ID" sz="2400" kern="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ID" sz="24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Melalui</a:t>
            </a:r>
            <a:r>
              <a:rPr lang="en-ID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saran-saran </a:t>
            </a:r>
            <a:r>
              <a:rPr lang="en-ID" sz="24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tersebut</a:t>
            </a:r>
            <a:r>
              <a:rPr lang="en-ID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4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diharapkan</a:t>
            </a:r>
            <a:r>
              <a:rPr lang="en-ID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4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masalah</a:t>
            </a:r>
            <a:r>
              <a:rPr lang="en-ID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4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dapat</a:t>
            </a:r>
            <a:r>
              <a:rPr lang="en-ID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4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dipecahkan</a:t>
            </a:r>
            <a:r>
              <a:rPr lang="en-ID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Saran yang </a:t>
            </a:r>
            <a:r>
              <a:rPr lang="en-ID" sz="24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diberikan</a:t>
            </a:r>
            <a:r>
              <a:rPr lang="en-ID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4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hanya</a:t>
            </a:r>
            <a:r>
              <a:rPr lang="en-ID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4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berdasarkan</a:t>
            </a:r>
            <a:r>
              <a:rPr lang="en-ID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4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kesimpulan</a:t>
            </a:r>
            <a:r>
              <a:rPr lang="en-ID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4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hasil</a:t>
            </a:r>
            <a:r>
              <a:rPr lang="en-ID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4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penelitian</a:t>
            </a:r>
            <a:r>
              <a:rPr lang="en-ID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Jadi </a:t>
            </a:r>
            <a:r>
              <a:rPr lang="en-ID" sz="24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jangan</a:t>
            </a:r>
            <a:r>
              <a:rPr lang="en-ID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4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membuat</a:t>
            </a:r>
            <a:r>
              <a:rPr lang="en-ID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saran yang </a:t>
            </a:r>
            <a:r>
              <a:rPr lang="en-ID" sz="24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tidak</a:t>
            </a:r>
            <a:r>
              <a:rPr lang="en-ID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4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berdasarkan</a:t>
            </a:r>
            <a:r>
              <a:rPr lang="en-ID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4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hasil</a:t>
            </a:r>
            <a:r>
              <a:rPr lang="en-ID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4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penelitian</a:t>
            </a:r>
            <a:r>
              <a:rPr lang="en-ID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ID" sz="24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telah</a:t>
            </a:r>
            <a:r>
              <a:rPr lang="en-ID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4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dilakukan</a:t>
            </a:r>
            <a:r>
              <a:rPr lang="en-ID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ID" sz="24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Apabila</a:t>
            </a:r>
            <a:r>
              <a:rPr lang="en-ID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4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hipotesis</a:t>
            </a:r>
            <a:r>
              <a:rPr lang="en-ID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4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penelitian</a:t>
            </a:r>
            <a:r>
              <a:rPr lang="en-ID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ID" sz="24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diajukan</a:t>
            </a:r>
            <a:r>
              <a:rPr lang="en-ID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4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tidak</a:t>
            </a:r>
            <a:r>
              <a:rPr lang="en-ID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4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terbukti</a:t>
            </a:r>
            <a:r>
              <a:rPr lang="en-ID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ID" sz="24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maka</a:t>
            </a:r>
            <a:r>
              <a:rPr lang="en-ID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4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perlu</a:t>
            </a:r>
            <a:r>
              <a:rPr lang="en-ID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4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dicek</a:t>
            </a:r>
            <a:r>
              <a:rPr lang="en-ID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4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apakah</a:t>
            </a:r>
            <a:r>
              <a:rPr lang="en-ID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4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ada</a:t>
            </a:r>
            <a:r>
              <a:rPr lang="en-ID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yang salah </a:t>
            </a:r>
            <a:r>
              <a:rPr lang="en-ID" sz="24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dalam</a:t>
            </a:r>
            <a:r>
              <a:rPr lang="en-ID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4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penggunaan</a:t>
            </a:r>
            <a:r>
              <a:rPr lang="en-ID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4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teori</a:t>
            </a:r>
            <a:r>
              <a:rPr lang="en-ID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instrument, </a:t>
            </a:r>
            <a:r>
              <a:rPr lang="en-ID" sz="24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pengumpulan</a:t>
            </a:r>
            <a:r>
              <a:rPr lang="en-ID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ID" sz="24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analisis</a:t>
            </a:r>
            <a:r>
              <a:rPr lang="en-ID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data </a:t>
            </a:r>
            <a:r>
              <a:rPr lang="en-ID" sz="24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atau</a:t>
            </a:r>
            <a:r>
              <a:rPr lang="en-ID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4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rumusan</a:t>
            </a:r>
            <a:r>
              <a:rPr lang="en-ID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4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masalah</a:t>
            </a:r>
            <a:r>
              <a:rPr lang="en-ID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ID" sz="24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diajukan</a:t>
            </a:r>
            <a:r>
              <a:rPr lang="en-ID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endParaRPr lang="en-ID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08B5BCA-45C0-F80B-312C-D3F3900781F3}"/>
              </a:ext>
            </a:extLst>
          </p:cNvPr>
          <p:cNvSpPr/>
          <p:nvPr/>
        </p:nvSpPr>
        <p:spPr>
          <a:xfrm>
            <a:off x="4819650" y="571500"/>
            <a:ext cx="3162300" cy="19812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pic>
        <p:nvPicPr>
          <p:cNvPr id="6" name="Picture 2" descr="Cara Menyimpulkan Hasil Debat yang Benar">
            <a:extLst>
              <a:ext uri="{FF2B5EF4-FFF2-40B4-BE49-F238E27FC236}">
                <a16:creationId xmlns:a16="http://schemas.microsoft.com/office/drawing/2014/main" id="{3A8008E3-693A-C3D8-80A5-9880FE9D83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350" y="752475"/>
            <a:ext cx="18669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78419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CED61-8773-A721-4990-A90E8001F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6972300" cy="1123950"/>
          </a:xfrm>
        </p:spPr>
        <p:txBody>
          <a:bodyPr/>
          <a:lstStyle/>
          <a:p>
            <a:r>
              <a:rPr lang="en-US" dirty="0"/>
              <a:t>Thank You 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F529D7-E2B3-1156-7663-024AFDAB59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72300" y="171450"/>
            <a:ext cx="4991101" cy="6485382"/>
          </a:xfrm>
        </p:spPr>
        <p:txBody>
          <a:bodyPr>
            <a:normAutofit/>
          </a:bodyPr>
          <a:lstStyle/>
          <a:p>
            <a:r>
              <a:rPr lang="en-US" sz="3600" dirty="0"/>
              <a:t>Info </a:t>
            </a:r>
            <a:r>
              <a:rPr lang="en-US" sz="3600" dirty="0" err="1"/>
              <a:t>Selanjutnya</a:t>
            </a:r>
            <a:r>
              <a:rPr lang="en-US" sz="3600" dirty="0"/>
              <a:t> </a:t>
            </a:r>
            <a:r>
              <a:rPr lang="en-US" sz="3600" dirty="0" err="1"/>
              <a:t>dapat</a:t>
            </a:r>
            <a:r>
              <a:rPr lang="en-US" sz="3600" dirty="0"/>
              <a:t> </a:t>
            </a:r>
            <a:r>
              <a:rPr lang="en-US" sz="3600" dirty="0" err="1"/>
              <a:t>hubungi</a:t>
            </a:r>
            <a:r>
              <a:rPr lang="en-US" sz="3600" dirty="0"/>
              <a:t> </a:t>
            </a:r>
          </a:p>
          <a:p>
            <a:r>
              <a:rPr lang="en-US" sz="3600" dirty="0"/>
              <a:t>HP 085647135281</a:t>
            </a:r>
            <a:endParaRPr lang="en-ID" sz="360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50645EE-17D5-D90F-7C13-45D8579F6C99}"/>
              </a:ext>
            </a:extLst>
          </p:cNvPr>
          <p:cNvSpPr/>
          <p:nvPr/>
        </p:nvSpPr>
        <p:spPr>
          <a:xfrm>
            <a:off x="3619501" y="2280666"/>
            <a:ext cx="3714751" cy="321945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pic>
        <p:nvPicPr>
          <p:cNvPr id="5" name="Picture 2" descr="Close-up of young business people shaking hands to conclude a deal...">
            <a:extLst>
              <a:ext uri="{FF2B5EF4-FFF2-40B4-BE49-F238E27FC236}">
                <a16:creationId xmlns:a16="http://schemas.microsoft.com/office/drawing/2014/main" id="{E9B30FC9-B8B7-C788-EA85-22F5FF2D8F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0" y="2947416"/>
            <a:ext cx="306705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8368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217F5-2836-A896-1712-0DAEA61E6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3738"/>
            <a:ext cx="10515600" cy="298940"/>
          </a:xfrm>
        </p:spPr>
        <p:txBody>
          <a:bodyPr>
            <a:noAutofit/>
          </a:bodyPr>
          <a:lstStyle/>
          <a:p>
            <a:r>
              <a:rPr lang="en-ID" sz="2800" b="1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Tujuan</a:t>
            </a:r>
            <a:r>
              <a:rPr lang="en-ID" sz="2800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800" b="1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Penelitian</a:t>
            </a:r>
            <a:r>
              <a:rPr lang="en-ID" sz="2800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800" b="1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Kuantitatif</a:t>
            </a:r>
            <a:br>
              <a:rPr lang="en-ID" sz="2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ID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6C8332-570E-D6B3-BBC3-2F3C96FAEA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3048000"/>
            <a:ext cx="11201400" cy="3206262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ID" sz="2400" b="1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Untuk</a:t>
            </a:r>
            <a:r>
              <a:rPr lang="en-ID" sz="2400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400" b="1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menguji</a:t>
            </a:r>
            <a:r>
              <a:rPr lang="en-ID" sz="2400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400" b="1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hipotesis</a:t>
            </a:r>
            <a:r>
              <a:rPr lang="en-ID" sz="2400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400" b="1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dengan</a:t>
            </a:r>
            <a:r>
              <a:rPr lang="en-ID" sz="2400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400" b="1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menggunakan</a:t>
            </a:r>
            <a:r>
              <a:rPr lang="en-ID" sz="2400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400" b="1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teori-teori</a:t>
            </a:r>
            <a:r>
              <a:rPr lang="en-ID" sz="2400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yang </a:t>
            </a:r>
            <a:r>
              <a:rPr lang="en-ID" sz="2400" b="1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sudah</a:t>
            </a:r>
            <a:r>
              <a:rPr lang="en-ID" sz="2400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400" b="1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ada</a:t>
            </a:r>
            <a:r>
              <a:rPr lang="en-ID" sz="24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ID" sz="2400" b="1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Contoh</a:t>
            </a:r>
            <a:r>
              <a:rPr lang="en-ID" sz="2400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400" b="1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Penelitian</a:t>
            </a:r>
            <a:r>
              <a:rPr lang="en-ID" sz="2400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400" b="1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Kuantitatif</a:t>
            </a:r>
            <a:endParaRPr lang="en-ID" sz="24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D" sz="24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“</a:t>
            </a:r>
            <a:r>
              <a:rPr lang="en-ID" sz="240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Hubungan</a:t>
            </a:r>
            <a:r>
              <a:rPr lang="en-ID" sz="24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Tingkat Pendidikan </a:t>
            </a:r>
            <a:r>
              <a:rPr lang="en-ID" sz="240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dengan</a:t>
            </a:r>
            <a:r>
              <a:rPr lang="en-ID" sz="24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40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Kepatuhan</a:t>
            </a:r>
            <a:r>
              <a:rPr lang="en-ID" sz="24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40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Berobat</a:t>
            </a:r>
            <a:r>
              <a:rPr lang="en-ID" sz="24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40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Penderita</a:t>
            </a:r>
            <a:r>
              <a:rPr lang="en-ID" sz="24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d-ID" sz="24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Osteoporosis</a:t>
            </a:r>
            <a:r>
              <a:rPr lang="en-ID" sz="24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pada Masyarakat </a:t>
            </a:r>
            <a:r>
              <a:rPr lang="en-ID" sz="240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Desa</a:t>
            </a:r>
            <a:r>
              <a:rPr lang="en-ID" sz="24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ABC”</a:t>
            </a:r>
            <a:endParaRPr lang="en-ID" sz="24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ID" sz="24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ID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EA142B8-6CC2-812D-F5D4-8681974BCC0E}"/>
              </a:ext>
            </a:extLst>
          </p:cNvPr>
          <p:cNvSpPr/>
          <p:nvPr/>
        </p:nvSpPr>
        <p:spPr>
          <a:xfrm>
            <a:off x="8732722" y="153866"/>
            <a:ext cx="2933700" cy="244426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pic>
        <p:nvPicPr>
          <p:cNvPr id="6" name="Picture 2" descr="Waspadai Dampak Buruk Anak Terlalu Lama Belajar - Janethes">
            <a:extLst>
              <a:ext uri="{FF2B5EF4-FFF2-40B4-BE49-F238E27FC236}">
                <a16:creationId xmlns:a16="http://schemas.microsoft.com/office/drawing/2014/main" id="{68FBC457-6F8A-F38E-FDC9-DF5FE1CAC6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6794" y="646969"/>
            <a:ext cx="1965556" cy="1328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71100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44CFA6E-9E11-52BB-AFE6-2BD64F2311B6}"/>
              </a:ext>
            </a:extLst>
          </p:cNvPr>
          <p:cNvSpPr txBox="1">
            <a:spLocks/>
          </p:cNvSpPr>
          <p:nvPr/>
        </p:nvSpPr>
        <p:spPr>
          <a:xfrm>
            <a:off x="645131" y="2019300"/>
            <a:ext cx="8384569" cy="48386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ID" sz="2400" b="1" kern="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Metode</a:t>
            </a:r>
            <a:r>
              <a:rPr lang="en-ID" sz="24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400" b="1" kern="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penelitian</a:t>
            </a:r>
            <a:r>
              <a:rPr lang="en-ID" sz="24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400" kern="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adalah</a:t>
            </a:r>
            <a:r>
              <a:rPr lang="en-ID" sz="24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400" kern="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cara</a:t>
            </a:r>
            <a:r>
              <a:rPr lang="en-ID" sz="24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400" kern="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ilmiah</a:t>
            </a:r>
            <a:r>
              <a:rPr lang="en-ID" sz="24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400" kern="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untuk</a:t>
            </a:r>
            <a:r>
              <a:rPr lang="en-ID" sz="24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400" kern="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mendapatkan</a:t>
            </a:r>
            <a:r>
              <a:rPr lang="en-ID" sz="24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data </a:t>
            </a:r>
            <a:r>
              <a:rPr lang="en-ID" sz="2400" kern="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atau</a:t>
            </a:r>
            <a:r>
              <a:rPr lang="en-ID" sz="24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400" kern="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informasi</a:t>
            </a:r>
            <a:r>
              <a:rPr lang="en-ID" sz="24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400" kern="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dengan</a:t>
            </a:r>
            <a:r>
              <a:rPr lang="en-ID" sz="24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400" kern="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tujuan</a:t>
            </a:r>
            <a:r>
              <a:rPr lang="en-ID" sz="24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400" kern="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memecahkan</a:t>
            </a:r>
            <a:r>
              <a:rPr lang="en-ID" sz="24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400" kern="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masalah</a:t>
            </a:r>
            <a:r>
              <a:rPr lang="en-ID" sz="24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400" kern="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serta</a:t>
            </a:r>
            <a:r>
              <a:rPr lang="en-ID" sz="24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400" kern="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memperoleh</a:t>
            </a:r>
            <a:r>
              <a:rPr lang="en-ID" sz="24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400" kern="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kesimpulan</a:t>
            </a:r>
            <a:r>
              <a:rPr lang="en-ID" sz="24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ID" sz="2400" b="1" kern="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Penelitian</a:t>
            </a:r>
            <a:r>
              <a:rPr lang="en-ID" sz="24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400" b="1" kern="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Kuantitatif</a:t>
            </a:r>
            <a:r>
              <a:rPr lang="en-ID" sz="24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400" kern="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adalah</a:t>
            </a:r>
            <a:r>
              <a:rPr lang="en-ID" sz="24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400" kern="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penelitian</a:t>
            </a:r>
            <a:r>
              <a:rPr lang="en-ID" sz="24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yang </a:t>
            </a:r>
            <a:r>
              <a:rPr lang="en-ID" sz="2400" kern="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mengambil</a:t>
            </a:r>
            <a:r>
              <a:rPr lang="en-ID" sz="24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data </a:t>
            </a:r>
            <a:r>
              <a:rPr lang="en-ID" sz="2400" kern="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dalam</a:t>
            </a:r>
            <a:r>
              <a:rPr lang="en-ID" sz="24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400" kern="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jumlah</a:t>
            </a:r>
            <a:r>
              <a:rPr lang="en-ID" sz="24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yang </a:t>
            </a:r>
            <a:r>
              <a:rPr lang="en-ID" sz="2400" kern="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banyak</a:t>
            </a:r>
            <a:r>
              <a:rPr lang="en-ID" sz="24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Bisa </a:t>
            </a:r>
            <a:r>
              <a:rPr lang="en-ID" sz="2400" kern="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puluhan</a:t>
            </a:r>
            <a:r>
              <a:rPr lang="en-ID" sz="24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ID" sz="2400" kern="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ratusan</a:t>
            </a:r>
            <a:r>
              <a:rPr lang="en-ID" sz="24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ID" sz="2400" kern="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atau</a:t>
            </a:r>
            <a:r>
              <a:rPr lang="en-ID" sz="24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400" kern="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mungkin</a:t>
            </a:r>
            <a:r>
              <a:rPr lang="en-ID" sz="24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400" kern="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ribuan</a:t>
            </a:r>
            <a:r>
              <a:rPr lang="en-ID" sz="24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lang="en-ID" sz="2400" dirty="0"/>
          </a:p>
          <a:p>
            <a:pPr algn="just"/>
            <a:endParaRPr lang="en-ID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B97DA2E-CDE8-36C8-BC9C-FDFCD5296A06}"/>
              </a:ext>
            </a:extLst>
          </p:cNvPr>
          <p:cNvSpPr/>
          <p:nvPr/>
        </p:nvSpPr>
        <p:spPr>
          <a:xfrm>
            <a:off x="8905873" y="311625"/>
            <a:ext cx="2819399" cy="21336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pic>
        <p:nvPicPr>
          <p:cNvPr id="3" name="Picture 2" descr="Metode penelitian kuantitatif - 2012">
            <a:extLst>
              <a:ext uri="{FF2B5EF4-FFF2-40B4-BE49-F238E27FC236}">
                <a16:creationId xmlns:a16="http://schemas.microsoft.com/office/drawing/2014/main" id="{0D31A581-E242-8EC9-3701-DF50EC222B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3096" y="666749"/>
            <a:ext cx="1504951" cy="1423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24427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97F97-70C6-2F38-827D-C10308019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Ciri </a:t>
            </a:r>
            <a:r>
              <a:rPr lang="en-US" dirty="0" err="1"/>
              <a:t>Penelitian</a:t>
            </a:r>
            <a:r>
              <a:rPr lang="en-US" dirty="0"/>
              <a:t> </a:t>
            </a:r>
            <a:r>
              <a:rPr lang="en-US" dirty="0" err="1"/>
              <a:t>kuantitatif</a:t>
            </a:r>
            <a:r>
              <a:rPr lang="en-US" dirty="0"/>
              <a:t> 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9369B5-C4B9-CC70-691A-DA69D6E814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Terdiri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dua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lebih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variable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penelitian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Meneliti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pengaruh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hubungan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antara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variable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Menggunakan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sampel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menarik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data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Bersifat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obyektif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Relatif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singkat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ID" sz="24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6. </a:t>
            </a:r>
            <a:r>
              <a:rPr lang="en-ID" sz="240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Subjek</a:t>
            </a:r>
            <a:r>
              <a:rPr lang="en-ID" sz="24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40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penelitiannya</a:t>
            </a:r>
            <a:r>
              <a:rPr lang="en-ID" sz="24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40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disebut</a:t>
            </a:r>
            <a:r>
              <a:rPr lang="en-ID" sz="24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40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responden</a:t>
            </a:r>
            <a:r>
              <a:rPr lang="en-ID" sz="24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</a:p>
          <a:p>
            <a:r>
              <a:rPr lang="en-ID" sz="2400" kern="0" dirty="0">
                <a:latin typeface="Arial" panose="020B0604020202020204" pitchFamily="34" charset="0"/>
                <a:cs typeface="Arial" panose="020B0604020202020204" pitchFamily="34" charset="0"/>
              </a:rPr>
              <a:t>7. Data </a:t>
            </a:r>
            <a:r>
              <a:rPr lang="en-ID" sz="2400" kern="0" dirty="0" err="1">
                <a:latin typeface="Arial" panose="020B0604020202020204" pitchFamily="34" charset="0"/>
                <a:cs typeface="Arial" panose="020B0604020202020204" pitchFamily="34" charset="0"/>
              </a:rPr>
              <a:t>terstruktur</a:t>
            </a:r>
            <a:r>
              <a:rPr lang="en-ID" sz="24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400" kern="0" dirty="0" err="1">
                <a:latin typeface="Arial" panose="020B0604020202020204" pitchFamily="34" charset="0"/>
                <a:cs typeface="Arial" panose="020B0604020202020204" pitchFamily="34" charset="0"/>
              </a:rPr>
              <a:t>melalui</a:t>
            </a:r>
            <a:r>
              <a:rPr lang="en-ID" sz="2400" kern="0" dirty="0">
                <a:latin typeface="Arial" panose="020B0604020202020204" pitchFamily="34" charset="0"/>
                <a:cs typeface="Arial" panose="020B0604020202020204" pitchFamily="34" charset="0"/>
              </a:rPr>
              <a:t> instrument</a:t>
            </a:r>
          </a:p>
          <a:p>
            <a:r>
              <a:rPr lang="en-ID" sz="20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8</a:t>
            </a:r>
            <a:r>
              <a:rPr lang="en-ID" sz="24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ID" sz="240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menggunakan</a:t>
            </a:r>
            <a:r>
              <a:rPr lang="en-ID" sz="24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format </a:t>
            </a:r>
            <a:r>
              <a:rPr lang="en-ID" sz="240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tertutup</a:t>
            </a:r>
            <a:r>
              <a:rPr lang="en-ID" sz="24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40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dengan</a:t>
            </a:r>
            <a:r>
              <a:rPr lang="en-ID" sz="24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40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pilihan</a:t>
            </a:r>
            <a:r>
              <a:rPr lang="en-ID" sz="24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40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jawaban</a:t>
            </a:r>
            <a:r>
              <a:rPr lang="en-ID" sz="24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40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terstruktur</a:t>
            </a:r>
            <a:r>
              <a:rPr lang="en-ID" sz="24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endParaRPr lang="en-ID" sz="2400" dirty="0"/>
          </a:p>
          <a:p>
            <a:endParaRPr lang="en-ID" sz="2400" dirty="0"/>
          </a:p>
          <a:p>
            <a:endParaRPr lang="en-ID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7273FD1-851A-E6D3-336C-8D3926FD1B68}"/>
              </a:ext>
            </a:extLst>
          </p:cNvPr>
          <p:cNvSpPr/>
          <p:nvPr/>
        </p:nvSpPr>
        <p:spPr>
          <a:xfrm>
            <a:off x="8515350" y="333375"/>
            <a:ext cx="3143250" cy="253365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pic>
        <p:nvPicPr>
          <p:cNvPr id="5" name="Picture 2" descr="Gambar 4.22 Grafik Rekapitulasi Peningkatan Persentase ...">
            <a:extLst>
              <a:ext uri="{FF2B5EF4-FFF2-40B4-BE49-F238E27FC236}">
                <a16:creationId xmlns:a16="http://schemas.microsoft.com/office/drawing/2014/main" id="{DB81DD75-2B8C-DDC6-B540-FE2F54C8AD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6561" y="765419"/>
            <a:ext cx="1841311" cy="1571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7787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C2237-5605-119B-0A3B-D2BCC3495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85216"/>
            <a:ext cx="7486650" cy="595884"/>
          </a:xfrm>
        </p:spPr>
        <p:txBody>
          <a:bodyPr>
            <a:normAutofit fontScale="90000"/>
          </a:bodyPr>
          <a:lstStyle/>
          <a:p>
            <a:r>
              <a:rPr lang="en-ID" sz="2700" b="1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Kelebihan</a:t>
            </a:r>
            <a:r>
              <a:rPr lang="en-ID" sz="2700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dan </a:t>
            </a:r>
            <a:r>
              <a:rPr lang="en-ID" sz="2700" b="1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Kekurangan</a:t>
            </a:r>
            <a:r>
              <a:rPr lang="en-ID" sz="2700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Desain </a:t>
            </a:r>
            <a:r>
              <a:rPr lang="en-ID" sz="2700" b="1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Penelitian</a:t>
            </a:r>
            <a:r>
              <a:rPr lang="en-ID" sz="2700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700" b="1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Kuantitatif</a:t>
            </a:r>
            <a:br>
              <a:rPr lang="en-ID" sz="4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E0580B-F019-824C-9243-FE87AD8918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900" y="1385316"/>
            <a:ext cx="11468100" cy="5472684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D" sz="24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en-ID" sz="2400" b="1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Kelebihan</a:t>
            </a:r>
            <a:r>
              <a:rPr lang="en-ID" sz="2400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400" b="1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Metode</a:t>
            </a:r>
            <a:r>
              <a:rPr lang="en-ID" sz="2400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400" b="1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Kuantitatif</a:t>
            </a:r>
            <a:endParaRPr lang="en-ID" sz="24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D" sz="2400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1. </a:t>
            </a:r>
            <a:r>
              <a:rPr lang="en-ID" sz="2400" b="1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Hemat</a:t>
            </a:r>
            <a:r>
              <a:rPr lang="en-ID" sz="2400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400" b="1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waktu</a:t>
            </a:r>
            <a:r>
              <a:rPr lang="en-ID" sz="2400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ID" sz="2400" b="1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biaya</a:t>
            </a:r>
            <a:r>
              <a:rPr lang="en-ID" sz="2400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dan </a:t>
            </a:r>
            <a:r>
              <a:rPr lang="en-ID" sz="2400" b="1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tenaga</a:t>
            </a:r>
            <a:endParaRPr lang="en-ID" sz="24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D" sz="24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40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Peneliti</a:t>
            </a:r>
            <a:r>
              <a:rPr lang="en-ID" sz="24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40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tidak</a:t>
            </a:r>
            <a:r>
              <a:rPr lang="en-ID" sz="24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40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perlu</a:t>
            </a:r>
            <a:r>
              <a:rPr lang="en-ID" sz="24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40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mewawancarai</a:t>
            </a:r>
            <a:r>
              <a:rPr lang="en-ID" sz="24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40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atau</a:t>
            </a:r>
            <a:r>
              <a:rPr lang="en-ID" sz="24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40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mendatangi</a:t>
            </a:r>
            <a:r>
              <a:rPr lang="en-ID" sz="24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40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tempat</a:t>
            </a:r>
            <a:r>
              <a:rPr lang="en-ID" sz="24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40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tinggal</a:t>
            </a:r>
            <a:r>
              <a:rPr lang="en-ID" sz="24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40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responden</a:t>
            </a:r>
            <a:r>
              <a:rPr lang="en-ID" sz="24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ID" sz="240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Kuesioner</a:t>
            </a:r>
            <a:r>
              <a:rPr lang="en-ID" sz="24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40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bisa</a:t>
            </a:r>
            <a:r>
              <a:rPr lang="en-ID" sz="24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40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disebarkan</a:t>
            </a:r>
            <a:r>
              <a:rPr lang="en-ID" sz="24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via internet</a:t>
            </a:r>
            <a:endParaRPr lang="en-ID" sz="24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D" sz="2400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 Hasil </a:t>
            </a:r>
            <a:r>
              <a:rPr lang="en-ID" sz="2400" b="1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akurat</a:t>
            </a:r>
            <a:endParaRPr lang="en-ID" sz="24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D" sz="24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en-ID" sz="24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ata yang </a:t>
            </a:r>
            <a:r>
              <a:rPr lang="en-ID" sz="240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diperoleh</a:t>
            </a:r>
            <a:r>
              <a:rPr lang="en-ID" sz="24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40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akan</a:t>
            </a:r>
            <a:r>
              <a:rPr lang="en-ID" sz="24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40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diolah</a:t>
            </a:r>
            <a:r>
              <a:rPr lang="en-ID" sz="24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40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dengan</a:t>
            </a:r>
            <a:r>
              <a:rPr lang="en-ID" sz="24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40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menggunakan</a:t>
            </a:r>
            <a:r>
              <a:rPr lang="en-ID" sz="24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40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aplikasi</a:t>
            </a:r>
            <a:r>
              <a:rPr lang="en-ID" sz="24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40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statistik</a:t>
            </a:r>
            <a:r>
              <a:rPr lang="en-ID" sz="24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SPSS, </a:t>
            </a:r>
            <a:r>
              <a:rPr lang="en-ID" sz="240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sehingga</a:t>
            </a:r>
            <a:r>
              <a:rPr lang="en-ID" sz="24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40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hasilnya</a:t>
            </a:r>
            <a:r>
              <a:rPr lang="en-ID" sz="24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40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lebih</a:t>
            </a:r>
            <a:r>
              <a:rPr lang="en-ID" sz="24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valid dan </a:t>
            </a:r>
            <a:r>
              <a:rPr lang="en-ID" sz="240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reliabel</a:t>
            </a:r>
            <a:r>
              <a:rPr lang="en-ID" sz="24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ID" sz="240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tanpa</a:t>
            </a:r>
            <a:r>
              <a:rPr lang="en-ID" sz="24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40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melibatkan</a:t>
            </a:r>
            <a:r>
              <a:rPr lang="en-ID" sz="24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40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opini</a:t>
            </a:r>
            <a:r>
              <a:rPr lang="en-ID" sz="24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40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pribadi</a:t>
            </a:r>
            <a:r>
              <a:rPr lang="en-ID" sz="24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40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peneliti</a:t>
            </a:r>
            <a:r>
              <a:rPr lang="en-ID" sz="24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ID" sz="24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ID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466DCF0-9BC2-7EFD-8F55-057217C3DAA6}"/>
              </a:ext>
            </a:extLst>
          </p:cNvPr>
          <p:cNvSpPr/>
          <p:nvPr/>
        </p:nvSpPr>
        <p:spPr>
          <a:xfrm>
            <a:off x="8534400" y="566166"/>
            <a:ext cx="3238500" cy="211988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93B9DB-B801-388D-57B1-9A9CC19CCB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8131" y="1031702"/>
            <a:ext cx="2416620" cy="1216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2831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E9328-4D1E-B230-5D64-8412BC865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90500"/>
            <a:ext cx="6534150" cy="1638300"/>
          </a:xfrm>
        </p:spPr>
        <p:txBody>
          <a:bodyPr>
            <a:noAutofit/>
          </a:bodyPr>
          <a:lstStyle/>
          <a:p>
            <a:r>
              <a:rPr lang="en-ID" sz="3200" b="1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Kekurangan</a:t>
            </a:r>
            <a:r>
              <a:rPr lang="en-ID" sz="3200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3200" b="1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Metode</a:t>
            </a:r>
            <a:r>
              <a:rPr lang="en-ID" sz="3200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3200" b="1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Kuantitatif</a:t>
            </a:r>
            <a:br>
              <a:rPr lang="en-ID" sz="4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ID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ECF5E8-38B7-4541-DC8E-EADFCC25D6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28800"/>
            <a:ext cx="11944350" cy="5029200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D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1. </a:t>
            </a:r>
            <a:r>
              <a:rPr lang="en-ID" sz="2400" b="1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Memerlukan</a:t>
            </a:r>
            <a:r>
              <a:rPr lang="en-ID" sz="2400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400" b="1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populasi</a:t>
            </a:r>
            <a:r>
              <a:rPr lang="en-ID" sz="2400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400" b="1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besar</a:t>
            </a:r>
            <a:endParaRPr lang="en-ID" sz="24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D" sz="24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40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Sampel</a:t>
            </a:r>
            <a:r>
              <a:rPr lang="en-ID" sz="24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minimal 30 </a:t>
            </a:r>
            <a:r>
              <a:rPr lang="en-ID" sz="240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responden</a:t>
            </a:r>
            <a:r>
              <a:rPr lang="en-ID" sz="24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ID" sz="240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Populasi</a:t>
            </a:r>
            <a:r>
              <a:rPr lang="en-ID" sz="24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yang </a:t>
            </a:r>
            <a:r>
              <a:rPr lang="en-ID" sz="240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terlalu</a:t>
            </a:r>
            <a:r>
              <a:rPr lang="en-ID" sz="24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40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sedikit</a:t>
            </a:r>
            <a:r>
              <a:rPr lang="en-ID" sz="24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40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akan</a:t>
            </a:r>
            <a:r>
              <a:rPr lang="en-ID" sz="24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40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membuat</a:t>
            </a:r>
            <a:r>
              <a:rPr lang="en-ID" sz="24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40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hasil</a:t>
            </a:r>
            <a:r>
              <a:rPr lang="en-ID" sz="24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40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penelitian</a:t>
            </a:r>
            <a:r>
              <a:rPr lang="en-ID" sz="24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40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menjadi</a:t>
            </a:r>
            <a:r>
              <a:rPr lang="en-ID" sz="24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bias dan </a:t>
            </a:r>
            <a:r>
              <a:rPr lang="en-ID" sz="240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kurang</a:t>
            </a:r>
            <a:r>
              <a:rPr lang="en-ID" sz="24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40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objektif</a:t>
            </a:r>
            <a:r>
              <a:rPr lang="en-ID" sz="24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ID" sz="24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D" sz="2400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 </a:t>
            </a:r>
            <a:r>
              <a:rPr lang="en-ID" sz="2400" b="1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Jawaban</a:t>
            </a:r>
            <a:r>
              <a:rPr lang="en-ID" sz="2400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400" b="1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responden</a:t>
            </a:r>
            <a:r>
              <a:rPr lang="en-ID" sz="2400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400" b="1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tidak</a:t>
            </a:r>
            <a:r>
              <a:rPr lang="en-ID" sz="2400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400" b="1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mendalam</a:t>
            </a:r>
            <a:r>
              <a:rPr lang="en-ID" sz="2400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dan detail</a:t>
            </a:r>
            <a:endParaRPr lang="en-ID" sz="24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D" sz="240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Peneliti</a:t>
            </a:r>
            <a:r>
              <a:rPr lang="en-ID" sz="24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40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sudah</a:t>
            </a:r>
            <a:r>
              <a:rPr lang="en-ID" sz="24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40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menyiapkan</a:t>
            </a:r>
            <a:r>
              <a:rPr lang="en-ID" sz="24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40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opsi</a:t>
            </a:r>
            <a:r>
              <a:rPr lang="en-ID" sz="24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40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jawaban</a:t>
            </a:r>
            <a:r>
              <a:rPr lang="en-ID" sz="24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yang </a:t>
            </a:r>
            <a:r>
              <a:rPr lang="en-ID" sz="240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bisa</a:t>
            </a:r>
            <a:r>
              <a:rPr lang="en-ID" sz="24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40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dipilih</a:t>
            </a:r>
            <a:r>
              <a:rPr lang="en-ID" sz="24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40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responden</a:t>
            </a:r>
            <a:r>
              <a:rPr lang="en-ID" sz="24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pada </a:t>
            </a:r>
            <a:r>
              <a:rPr lang="en-ID" sz="240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kuesioner</a:t>
            </a:r>
            <a:r>
              <a:rPr lang="en-ID" sz="24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ID" sz="240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sehingga</a:t>
            </a:r>
            <a:r>
              <a:rPr lang="en-ID" sz="24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40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informasi</a:t>
            </a:r>
            <a:r>
              <a:rPr lang="en-ID" sz="24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yang </a:t>
            </a:r>
            <a:r>
              <a:rPr lang="en-ID" sz="240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diperoleh</a:t>
            </a:r>
            <a:r>
              <a:rPr lang="en-ID" sz="24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40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cenderung</a:t>
            </a:r>
            <a:r>
              <a:rPr lang="en-ID" sz="24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40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singkat</a:t>
            </a:r>
            <a:r>
              <a:rPr lang="en-ID" sz="24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dan </a:t>
            </a:r>
            <a:r>
              <a:rPr lang="en-ID" sz="240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tidak</a:t>
            </a:r>
            <a:r>
              <a:rPr lang="en-ID" sz="24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40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mendalam</a:t>
            </a:r>
            <a:r>
              <a:rPr lang="en-ID" sz="24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ID" sz="24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9394084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B05FE-BBF0-DC4D-C17A-83650EC05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Alasan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Menggunakan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Metode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Penelitian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Kuantitatif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ID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43ABCA-0615-AE8A-A4F2-458C5DA5D4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ID" sz="2000" kern="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Apabila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masalah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diteliti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sudah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jelas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Mempunyai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populasi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banyak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luas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3. 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Bertujuan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menguji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hipotesis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teori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sudah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ada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ID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7C7A138-5687-564E-04DD-DF2CD8D6E2F2}"/>
              </a:ext>
            </a:extLst>
          </p:cNvPr>
          <p:cNvSpPr/>
          <p:nvPr/>
        </p:nvSpPr>
        <p:spPr>
          <a:xfrm>
            <a:off x="9182100" y="250698"/>
            <a:ext cx="2705100" cy="183413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428B99-791A-0EC8-07AC-ECDD41E69D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575" y="698373"/>
            <a:ext cx="1962150" cy="938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7904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Integra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2524</TotalTime>
  <Words>1220</Words>
  <Application>Microsoft Office PowerPoint</Application>
  <PresentationFormat>Widescreen</PresentationFormat>
  <Paragraphs>151</Paragraphs>
  <Slides>32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Arial</vt:lpstr>
      <vt:lpstr>Calibri</vt:lpstr>
      <vt:lpstr>Symbol</vt:lpstr>
      <vt:lpstr>Times New Roman</vt:lpstr>
      <vt:lpstr>Tw Cen MT</vt:lpstr>
      <vt:lpstr>Tw Cen MT Condensed</vt:lpstr>
      <vt:lpstr>Wingdings 3</vt:lpstr>
      <vt:lpstr>Integral</vt:lpstr>
      <vt:lpstr>Metode Penelitian </vt:lpstr>
      <vt:lpstr>PENDAHULUAN</vt:lpstr>
      <vt:lpstr>PowerPoint Presentation</vt:lpstr>
      <vt:lpstr>Tujuan Penelitian Kuantitatif </vt:lpstr>
      <vt:lpstr>PowerPoint Presentation</vt:lpstr>
      <vt:lpstr>Ciri Penelitian kuantitatif </vt:lpstr>
      <vt:lpstr>Kelebihan dan Kekurangan Desain Penelitian Kuantitatif </vt:lpstr>
      <vt:lpstr>Kekurangan Metode Kuantitatif </vt:lpstr>
      <vt:lpstr>Alasan Menggunakan Metode Penelitian Kuantitatif </vt:lpstr>
      <vt:lpstr> pembahasan   Komponen dan Proses Penelitian KUANTITATIF  </vt:lpstr>
      <vt:lpstr>  Rumusan Masalah</vt:lpstr>
      <vt:lpstr>Landasan Teori</vt:lpstr>
      <vt:lpstr>Perumusan Hipotesis</vt:lpstr>
      <vt:lpstr>PowerPoint Presentation</vt:lpstr>
      <vt:lpstr>Populasi dan Sampel</vt:lpstr>
      <vt:lpstr>PowerPoint Presentation</vt:lpstr>
      <vt:lpstr>PowerPoint Presentation</vt:lpstr>
      <vt:lpstr>Jumlah Sampel</vt:lpstr>
      <vt:lpstr>Pengumpulan data </vt:lpstr>
      <vt:lpstr>Kuesioner </vt:lpstr>
      <vt:lpstr>Pengembangan Instrument</vt:lpstr>
      <vt:lpstr>  Analisis Data  </vt:lpstr>
      <vt:lpstr>PowerPoint Presentation</vt:lpstr>
      <vt:lpstr>Contoh kuesioner</vt:lpstr>
      <vt:lpstr>Contoh data primer</vt:lpstr>
      <vt:lpstr>Contoh tabel tunggal dan tabel distribusi frekeunsi </vt:lpstr>
      <vt:lpstr>Contoh hasil regresi</vt:lpstr>
      <vt:lpstr>Contoh : hasil korelasi</vt:lpstr>
      <vt:lpstr>Contoh : hasil reliability</vt:lpstr>
      <vt:lpstr>PowerPoint Presentation</vt:lpstr>
      <vt:lpstr>                 Saran </vt:lpstr>
      <vt:lpstr>Thank You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Proses Penelitian Kuantitatif</dc:title>
  <dc:creator>hp</dc:creator>
  <cp:lastModifiedBy>hp</cp:lastModifiedBy>
  <cp:revision>112</cp:revision>
  <dcterms:created xsi:type="dcterms:W3CDTF">2024-02-19T08:25:45Z</dcterms:created>
  <dcterms:modified xsi:type="dcterms:W3CDTF">2024-03-27T06:15:53Z</dcterms:modified>
</cp:coreProperties>
</file>